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407" r:id="rId2"/>
    <p:sldId id="387" r:id="rId3"/>
    <p:sldId id="388" r:id="rId4"/>
    <p:sldId id="389" r:id="rId5"/>
    <p:sldId id="390" r:id="rId6"/>
    <p:sldId id="391" r:id="rId7"/>
    <p:sldId id="392" r:id="rId8"/>
    <p:sldId id="398" r:id="rId9"/>
    <p:sldId id="393" r:id="rId10"/>
    <p:sldId id="394" r:id="rId11"/>
    <p:sldId id="396" r:id="rId12"/>
    <p:sldId id="395" r:id="rId13"/>
    <p:sldId id="397" r:id="rId14"/>
    <p:sldId id="399" r:id="rId15"/>
    <p:sldId id="400" r:id="rId16"/>
    <p:sldId id="401" r:id="rId17"/>
    <p:sldId id="402" r:id="rId18"/>
    <p:sldId id="403" r:id="rId19"/>
    <p:sldId id="404" r:id="rId20"/>
    <p:sldId id="406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35" r:id="rId49"/>
    <p:sldId id="436" r:id="rId50"/>
    <p:sldId id="437" r:id="rId51"/>
    <p:sldId id="438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0" r:id="rId64"/>
    <p:sldId id="451" r:id="rId65"/>
    <p:sldId id="452" r:id="rId66"/>
    <p:sldId id="453" r:id="rId67"/>
    <p:sldId id="454" r:id="rId68"/>
    <p:sldId id="455" r:id="rId69"/>
    <p:sldId id="456" r:id="rId70"/>
    <p:sldId id="457" r:id="rId71"/>
    <p:sldId id="458" r:id="rId72"/>
    <p:sldId id="459" r:id="rId73"/>
    <p:sldId id="460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74" d="100"/>
          <a:sy n="74" d="100"/>
        </p:scale>
        <p:origin x="35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9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1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2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3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0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2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7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b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Cyber-Physical Systems</a:t>
            </a:r>
            <a:b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b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Chapter 4: Asynchronous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3" name="Acrobat Document" r:id="rId4" imgW="4790808" imgH="6162472" progId="AcroExch.Document.7">
                  <p:embed/>
                </p:oleObj>
              </mc:Choice>
              <mc:Fallback>
                <p:oleObj name="Acrobat Document" r:id="rId4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 (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contd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): Asynchronous Process P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Set of input tasks; each such task is associated with an input channel x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Guard condition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Update code from read-set S U {x} to write-set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Defines  a set of input actions of the form s – </a:t>
            </a:r>
            <a:r>
              <a:rPr lang="en-US" sz="2000" dirty="0" err="1">
                <a:latin typeface="Comic Sans MS" pitchFamily="66" charset="0"/>
              </a:rPr>
              <a:t>x?v</a:t>
            </a:r>
            <a:r>
              <a:rPr lang="en-US" sz="2000" dirty="0">
                <a:latin typeface="Comic Sans MS" pitchFamily="66" charset="0"/>
              </a:rPr>
              <a:t> -&gt; 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Set of output tasks; each task is associated with an output channel 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Guard condition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Update code from read-set S to write-set S U {y}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Defines  a set of output actions of the form s – </a:t>
            </a:r>
            <a:r>
              <a:rPr lang="en-US" sz="2000" dirty="0" err="1">
                <a:latin typeface="Comic Sans MS" pitchFamily="66" charset="0"/>
              </a:rPr>
              <a:t>y!v</a:t>
            </a:r>
            <a:r>
              <a:rPr lang="en-US" sz="2000" dirty="0">
                <a:latin typeface="Comic Sans MS" pitchFamily="66" charset="0"/>
              </a:rPr>
              <a:t> -&gt; 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Set of internal tasks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Guard condition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Update code from read-set S to write-set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Defines  a set of internal actions of the form s – </a:t>
            </a:r>
            <a:r>
              <a:rPr lang="en-US" sz="2000" dirty="0">
                <a:latin typeface="Symbol" pitchFamily="18" charset="2"/>
              </a:rPr>
              <a:t>e</a:t>
            </a:r>
            <a:r>
              <a:rPr lang="en-US" sz="2000" dirty="0">
                <a:latin typeface="Comic Sans MS" pitchFamily="66" charset="0"/>
              </a:rPr>
              <a:t> -&gt; 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1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Gates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819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722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in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48400" y="1752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out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Why design asynchronous circuits?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Input can be changed even before the effect propagates through the entire circuit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Can be faster than synchronous circuits, but design more complex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Modeling a NOT gate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When input changes, gate enters </a:t>
            </a:r>
            <a:r>
              <a:rPr lang="en-US" sz="2000" i="1" dirty="0">
                <a:latin typeface="Comic Sans MS" pitchFamily="66" charset="0"/>
              </a:rPr>
              <a:t>unstable</a:t>
            </a:r>
            <a:r>
              <a:rPr lang="en-US" sz="2000" dirty="0">
                <a:latin typeface="Comic Sans MS" pitchFamily="66" charset="0"/>
              </a:rPr>
              <a:t> state till it gets a chance to update output value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input changes again in unstable state, then this causes a </a:t>
            </a:r>
            <a:r>
              <a:rPr lang="en-US" sz="2000" i="1" dirty="0">
                <a:latin typeface="Comic Sans MS" pitchFamily="66" charset="0"/>
              </a:rPr>
              <a:t>hazard</a:t>
            </a:r>
            <a:r>
              <a:rPr lang="en-US" sz="2000" dirty="0">
                <a:latin typeface="Comic Sans MS" pitchFamily="66" charset="0"/>
              </a:rPr>
              <a:t> where behavior is unpredictable</a:t>
            </a:r>
            <a:endParaRPr lang="en-US" sz="2000" dirty="0">
              <a:latin typeface="Symbol" panose="05050102010706020507" pitchFamily="18" charset="2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NOT Gate as an ESM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52400" y="1295400"/>
          <a:ext cx="8758728" cy="21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Acrobat Document" r:id="rId3" imgW="4524186" imgH="1114357" progId="AcroExch.Document.7">
                  <p:embed/>
                </p:oleObj>
              </mc:Choice>
              <mc:Fallback>
                <p:oleObj name="Acrobat Document" r:id="rId3" imgW="4524186" imgH="11143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95400"/>
                        <a:ext cx="8758728" cy="215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3"/>
          <p:cNvSpPr txBox="1">
            <a:spLocks/>
          </p:cNvSpPr>
          <p:nvPr/>
        </p:nvSpPr>
        <p:spPr>
          <a:xfrm>
            <a:off x="152400" y="40386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latin typeface="Comic Sans MS" pitchFamily="66" charset="0"/>
              </a:rPr>
              <a:t>Sample Execution: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latin typeface="Comic Sans MS" pitchFamily="66" charset="0"/>
              </a:rPr>
              <a:t>	(stable,0) – out!0 -&gt; (stable,0) – in?0 -&gt; (unstable,0) –</a:t>
            </a:r>
            <a:r>
              <a:rPr lang="en-US" dirty="0">
                <a:latin typeface="Symbol" pitchFamily="18" charset="2"/>
              </a:rPr>
              <a:t>e</a:t>
            </a:r>
            <a:r>
              <a:rPr lang="en-US" dirty="0">
                <a:latin typeface="Comic Sans MS" pitchFamily="66" charset="0"/>
              </a:rPr>
              <a:t>-&gt; (stable, 1) – out!1 -&gt; (stable,1) – in?1 -&gt; (unstable,1) –out!1 -&gt; (unstable,1) – in?0 -&gt; (hazard,1) – out!0 -&gt; (hazard,1) – out!1 -&gt; (hazard,1) …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" y="5257800"/>
            <a:ext cx="88392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latin typeface="Comic Sans MS" pitchFamily="66" charset="0"/>
              </a:rPr>
              <a:t>How to ensure that the gate does not enter hazard state?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latin typeface="Comic Sans MS" pitchFamily="66" charset="0"/>
              </a:rPr>
              <a:t>	When the input toggles, wait to observe a change in value of output!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18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Executing an ESM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52400" y="1295400"/>
          <a:ext cx="8758728" cy="21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" name="Acrobat Document" r:id="rId3" imgW="4524186" imgH="1114357" progId="AcroExch.Document.7">
                  <p:embed/>
                </p:oleObj>
              </mc:Choice>
              <mc:Fallback>
                <p:oleObj name="Acrobat Document" r:id="rId3" imgW="4524186" imgH="1114357" progId="AcroExch.Document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95400"/>
                        <a:ext cx="8758728" cy="215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/>
          <p:cNvSpPr txBox="1">
            <a:spLocks/>
          </p:cNvSpPr>
          <p:nvPr/>
        </p:nvSpPr>
        <p:spPr>
          <a:xfrm>
            <a:off x="152400" y="3962400"/>
            <a:ext cx="8991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latin typeface="Comic Sans MS" pitchFamily="66" charset="0"/>
              </a:rPr>
              <a:t>Each mode-switch corresponds to a task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latin typeface="Comic Sans MS" pitchFamily="66" charset="0"/>
              </a:rPr>
              <a:t>	Example input task: (mode = stable) </a:t>
            </a:r>
            <a:r>
              <a:rPr lang="en-US" dirty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dirty="0">
                <a:latin typeface="Comic Sans MS" pitchFamily="66" charset="0"/>
              </a:rPr>
              <a:t> if (in=x) then mode := unstable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latin typeface="Comic Sans MS" pitchFamily="66" charset="0"/>
              </a:rPr>
              <a:t>	Example output task: (mode = stable) </a:t>
            </a:r>
            <a:r>
              <a:rPr lang="en-US" dirty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dirty="0">
                <a:latin typeface="Comic Sans MS" pitchFamily="66" charset="0"/>
              </a:rPr>
              <a:t> out := 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latin typeface="Comic Sans MS" pitchFamily="66" charset="0"/>
              </a:rPr>
              <a:t>	Example internal task: (mode = unstable) </a:t>
            </a:r>
            <a:r>
              <a:rPr lang="en-US" dirty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dirty="0">
                <a:latin typeface="Comic Sans MS" pitchFamily="66" charset="0"/>
              </a:rPr>
              <a:t> { x:=~x; mode := stable }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2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Block Diagrams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88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9600" y="1853252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0404" y="2885364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962400"/>
            <a:ext cx="88392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Visually the same as the synchronous case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Execution semantics different !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196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63504" y="2537915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154873" y="253620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287404" y="1752600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022677" y="288536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76600" y="1981200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552700" y="2119952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022677" y="2119952"/>
            <a:ext cx="11208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562600" y="2119952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836124" y="1853252"/>
            <a:ext cx="198574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02673" y="2804615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43000" y="1216356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733800" y="1981200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4191000"/>
            <a:ext cx="89916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Instantiation: Create two instances of Buffer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Output of Buffer1 = Input of Buffer2 = Variable temp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Parallel composition: Asynchronous concurrent execution of Buffer1 and Buffer2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Hide variable temp: Encapsulation (temp becomes local)</a:t>
            </a:r>
          </a:p>
        </p:txBody>
      </p:sp>
      <p:grpSp>
        <p:nvGrpSpPr>
          <p:cNvPr id="3" name="Group 40"/>
          <p:cNvGrpSpPr/>
          <p:nvPr/>
        </p:nvGrpSpPr>
        <p:grpSpPr>
          <a:xfrm>
            <a:off x="423593" y="1569493"/>
            <a:ext cx="4271918" cy="1295400"/>
            <a:chOff x="2099993" y="1219200"/>
            <a:chExt cx="4271918" cy="1295400"/>
          </a:xfrm>
        </p:grpSpPr>
        <p:sp>
          <p:nvSpPr>
            <p:cNvPr id="39" name="Rectangle 38"/>
            <p:cNvSpPr/>
            <p:nvPr/>
          </p:nvSpPr>
          <p:spPr>
            <a:xfrm>
              <a:off x="3352800" y="16002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>
              <a:endCxn id="26" idx="1"/>
            </p:cNvCxnSpPr>
            <p:nvPr/>
          </p:nvCxnSpPr>
          <p:spPr>
            <a:xfrm>
              <a:off x="4953000" y="1998828"/>
              <a:ext cx="1418911" cy="3734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90800" y="21336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099993" y="1718846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bool</a:t>
              </a:r>
              <a:r>
                <a:rPr lang="en-US" sz="1600" dirty="0"/>
                <a:t> in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49672" y="1628065"/>
              <a:ext cx="10897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bool</a:t>
              </a:r>
              <a:r>
                <a:rPr lang="en-US" sz="1600" dirty="0"/>
                <a:t>  temp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52800" y="1219200"/>
              <a:ext cx="801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Buffer1</a:t>
              </a:r>
            </a:p>
          </p:txBody>
        </p:sp>
      </p:grpSp>
      <p:grpSp>
        <p:nvGrpSpPr>
          <p:cNvPr id="4" name="Group 40"/>
          <p:cNvGrpSpPr/>
          <p:nvPr/>
        </p:nvGrpSpPr>
        <p:grpSpPr>
          <a:xfrm>
            <a:off x="4695511" y="1548270"/>
            <a:ext cx="3006702" cy="1295400"/>
            <a:chOff x="3352800" y="1219200"/>
            <a:chExt cx="3006702" cy="1295400"/>
          </a:xfrm>
        </p:grpSpPr>
        <p:sp>
          <p:nvSpPr>
            <p:cNvPr id="26" name="Rectangle 25"/>
            <p:cNvSpPr/>
            <p:nvPr/>
          </p:nvSpPr>
          <p:spPr>
            <a:xfrm>
              <a:off x="3352800" y="16002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953000" y="20574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471117" y="1649288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bool</a:t>
              </a:r>
              <a:r>
                <a:rPr lang="en-US" sz="1600" dirty="0"/>
                <a:t> out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52800" y="1219200"/>
              <a:ext cx="801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Buffer2</a:t>
              </a:r>
            </a:p>
          </p:txBody>
        </p:sp>
      </p:grpSp>
      <p:sp>
        <p:nvSpPr>
          <p:cNvPr id="48" name="Rectangle 47"/>
          <p:cNvSpPr/>
          <p:nvPr/>
        </p:nvSpPr>
        <p:spPr>
          <a:xfrm>
            <a:off x="1311322" y="1521158"/>
            <a:ext cx="5318078" cy="16792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1600" y="3505200"/>
            <a:ext cx="5531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( Buffer[out -&gt; temp] | Buffer[in -&gt; temp] ) \ temp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8432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Buffer1 and Buffer2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962400"/>
            <a:ext cx="89916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Inputs, outputs, states, and initialization for composition obtained in the same manner as in synchronous case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What are the tasks of the composition?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Production of output on temp by Buffer1 synchronized with consumption of input on temp by Buffer2 </a:t>
            </a:r>
          </a:p>
          <a:p>
            <a:pPr>
              <a:spcBef>
                <a:spcPct val="20000"/>
              </a:spcBef>
              <a:defRPr/>
            </a:pPr>
            <a:endParaRPr lang="en-US" sz="2200" dirty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219200" y="19812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352800" y="25146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57200" y="251460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3593" y="2069139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73272" y="2130758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 temp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Buffer1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4400" y="19050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8580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13828" y="2130758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out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Buffer2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19200" y="23622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71600" y="19812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{0,1,null} x1 := null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00600" y="19050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{0,1,null} x2 := null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76400" y="2362200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A1</a:t>
            </a:r>
            <a:r>
              <a:rPr lang="en-US" sz="1600" baseline="-25000" dirty="0"/>
              <a:t>i</a:t>
            </a:r>
            <a:r>
              <a:rPr lang="en-US" sz="1600" dirty="0"/>
              <a:t>: x1 := in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6800" y="2362200"/>
            <a:ext cx="1423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A2</a:t>
            </a:r>
            <a:r>
              <a:rPr lang="en-US" sz="1600" baseline="-25000" dirty="0"/>
              <a:t>i</a:t>
            </a:r>
            <a:r>
              <a:rPr lang="en-US" sz="1600" dirty="0"/>
              <a:t>: x2 :=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95400" y="2743200"/>
            <a:ext cx="2093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A1</a:t>
            </a:r>
            <a:r>
              <a:rPr lang="en-US" sz="1600" baseline="-25000" dirty="0"/>
              <a:t>o</a:t>
            </a:r>
            <a:r>
              <a:rPr lang="en-US" sz="1600" dirty="0"/>
              <a:t>: (x1 != null)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</a:p>
          <a:p>
            <a:r>
              <a:rPr lang="en-US" sz="1600" dirty="0"/>
              <a:t>    { temp:=x1; x1:=null}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00600" y="2667000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A2</a:t>
            </a:r>
            <a:r>
              <a:rPr lang="en-US" sz="1600" baseline="-25000" dirty="0"/>
              <a:t>o</a:t>
            </a:r>
            <a:r>
              <a:rPr lang="en-US" sz="1600" dirty="0"/>
              <a:t>: (x2 != null)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</a:p>
          <a:p>
            <a:r>
              <a:rPr lang="en-US" sz="1600" dirty="0"/>
              <a:t>    { out:=x2; x2:=null}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724400" y="22860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1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282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Compiled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90800" y="36576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400800" y="4724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676400" y="4800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76400" y="4419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in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77000" y="43434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out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590800" y="3962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95600" y="3657600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{0, 1, null}  x1 := null; x2 := null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95600" y="4038600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A1</a:t>
            </a:r>
            <a:r>
              <a:rPr lang="en-US" sz="1600" baseline="-25000" dirty="0"/>
              <a:t>i</a:t>
            </a:r>
            <a:r>
              <a:rPr lang="en-US" sz="1600" dirty="0"/>
              <a:t>:  x1 := 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5600" y="4419600"/>
            <a:ext cx="3329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A2</a:t>
            </a:r>
            <a:r>
              <a:rPr lang="en-US" sz="1600" baseline="-25000" dirty="0"/>
              <a:t>o</a:t>
            </a:r>
            <a:r>
              <a:rPr lang="en-US" sz="1600" dirty="0"/>
              <a:t>:  (x2 != null)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{out:=x2; x2:=null}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95600" y="48768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 (A1</a:t>
            </a:r>
            <a:r>
              <a:rPr lang="en-US" sz="1600" baseline="-25000" dirty="0"/>
              <a:t>o</a:t>
            </a:r>
            <a:r>
              <a:rPr lang="en-US" sz="1600" dirty="0"/>
              <a:t> + A2</a:t>
            </a:r>
            <a:r>
              <a:rPr lang="en-US" sz="1600" baseline="-25000" dirty="0"/>
              <a:t>i</a:t>
            </a:r>
            <a:r>
              <a:rPr lang="en-US" sz="1600" dirty="0"/>
              <a:t>): (x1 != null)   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</a:p>
          <a:p>
            <a:r>
              <a:rPr lang="en-US" sz="1600" dirty="0"/>
              <a:t>      { local </a:t>
            </a:r>
            <a:r>
              <a:rPr lang="en-US" sz="1600" dirty="0" err="1"/>
              <a:t>bool</a:t>
            </a:r>
            <a:r>
              <a:rPr lang="en-US" sz="1600" dirty="0"/>
              <a:t> temp</a:t>
            </a:r>
          </a:p>
          <a:p>
            <a:r>
              <a:rPr lang="en-US" sz="1600" dirty="0"/>
              <a:t>           temp:=x1; x1:=null; x2:= temp }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00200" y="15240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733800" y="20574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38200" y="205740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4593" y="1611939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86200" y="16764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 temp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57400" y="1112293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Buffer1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105400" y="14478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239000" y="19050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94828" y="1521158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out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76511" y="1091070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Buffer2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52600" y="15240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{0,1,null} x1 := null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81600" y="14478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{0,1,null} x2 := null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57400" y="1905000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A1</a:t>
            </a:r>
            <a:r>
              <a:rPr lang="en-US" sz="1600" baseline="-25000" dirty="0"/>
              <a:t>i</a:t>
            </a:r>
            <a:r>
              <a:rPr lang="en-US" sz="1600" dirty="0"/>
              <a:t>: x1 := in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57800" y="1905000"/>
            <a:ext cx="1423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A2</a:t>
            </a:r>
            <a:r>
              <a:rPr lang="en-US" sz="1600" baseline="-25000" dirty="0"/>
              <a:t>i</a:t>
            </a:r>
            <a:r>
              <a:rPr lang="en-US" sz="1600" dirty="0"/>
              <a:t>: x2 := temp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76400" y="2286000"/>
            <a:ext cx="2093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A1</a:t>
            </a:r>
            <a:r>
              <a:rPr lang="en-US" sz="1600" baseline="-25000" dirty="0"/>
              <a:t>o</a:t>
            </a:r>
            <a:r>
              <a:rPr lang="en-US" sz="1600" dirty="0"/>
              <a:t>: (x1 != null)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</a:p>
          <a:p>
            <a:r>
              <a:rPr lang="en-US" sz="1600" dirty="0"/>
              <a:t>    { temp:=x1; x1:=null}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81600" y="2209800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A2</a:t>
            </a:r>
            <a:r>
              <a:rPr lang="en-US" sz="1600" baseline="-25000" dirty="0"/>
              <a:t>o</a:t>
            </a:r>
            <a:r>
              <a:rPr lang="en-US" sz="1600" dirty="0"/>
              <a:t>: (x2 != null)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</a:p>
          <a:p>
            <a:r>
              <a:rPr lang="en-US" sz="1600" dirty="0"/>
              <a:t>    { out:=x2; x2:=null}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600200" y="19050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105400" y="18288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3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/>
      <p:bldP spid="31" grpId="0"/>
      <p:bldP spid="34" grpId="0"/>
      <p:bldP spid="18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 of Asynchronous Composition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19200"/>
            <a:ext cx="89916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Given asynchronous processes P1 and P2, how to define P1 | P2 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Note: In each step of execution, only one task is executed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Concepts such as await-dependencies, compatibility of interfaces, are not relevant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Sample case (see textbook for complete definition):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y is an output channel of P1 and input channel of P2, and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A1 is an output task of P1 for y with code: Guard1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 Update1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A2 is an input task of P2 for y with code: Guard2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 Update2, then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Composition has an output task for y with code: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	(Guard1 &amp; Guard2)  Update1 ; Update2</a:t>
            </a: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endParaRPr lang="en-US" sz="2200" dirty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6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282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 Model: Another 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88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9600" y="1853252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0404" y="2885364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581400"/>
            <a:ext cx="88392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A single step of execution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>
                <a:latin typeface="Comic Sans MS" pitchFamily="66" charset="0"/>
              </a:rPr>
              <a:t>Execute an internal task of one of the processes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>
                <a:latin typeface="Comic Sans MS" pitchFamily="66" charset="0"/>
              </a:rPr>
              <a:t>Process input on an external channel x: Execute an input task for x of every process to which x is an input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>
                <a:latin typeface="Comic Sans MS" pitchFamily="66" charset="0"/>
              </a:rPr>
              <a:t>Execute an output task for an output y of some process, followed by an input task for y for every process to which y is an input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dirty="0">
                <a:latin typeface="Comic Sans MS" pitchFamily="66" charset="0"/>
              </a:rPr>
              <a:t>If multiple enabled choices, choose one non-deterministically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>
                <a:latin typeface="Comic Sans MS" pitchFamily="66" charset="0"/>
              </a:rPr>
              <a:t>No constraint on relative execution speeds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196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63504" y="2537915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154873" y="253620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287404" y="1752600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022677" y="288536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76600" y="1981200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552700" y="2119952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022677" y="2119952"/>
            <a:ext cx="11208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562600" y="2119952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836124" y="1853252"/>
            <a:ext cx="198574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02673" y="2804615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43000" y="1216356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733800" y="1981200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8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Models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Recap: In a synchronous model, all components execute in a sequence of (logical) rounds in lock-step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Asynchronous: Speeds at which different components execute are independent (or unknown)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Processes in a distributed system</a:t>
            </a:r>
            <a:endParaRPr lang="en-US" sz="2000" dirty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Threads in a typical operating system such as Linux/Windows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Key design challenge: how to achieve coordination?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3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209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828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800" y="1447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29400" y="18288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out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queue(</a:t>
            </a:r>
            <a:r>
              <a:rPr lang="en-US" sz="1600" dirty="0" err="1"/>
              <a:t>msg</a:t>
            </a:r>
            <a:r>
              <a:rPr lang="en-US" sz="1600" dirty="0"/>
              <a:t>) x1 := null; x2 := null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A1: ~Full(x1)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Enqueue</a:t>
            </a:r>
            <a:r>
              <a:rPr lang="en-US" sz="1600" dirty="0"/>
              <a:t>(in1, x1)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28800" y="2971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2590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A2: ~Full(x2)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Enqueue</a:t>
            </a:r>
            <a:r>
              <a:rPr lang="en-US" sz="1600" dirty="0"/>
              <a:t>(in2, x2)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B1: ~Empty(x1)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</a:t>
            </a:r>
            <a:r>
              <a:rPr lang="en-US" sz="1600" dirty="0" err="1"/>
              <a:t>Dequeue</a:t>
            </a:r>
            <a:r>
              <a:rPr lang="en-US" sz="1600" dirty="0"/>
              <a:t>(x1)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B2: ~Empty(x2)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</a:t>
            </a:r>
            <a:r>
              <a:rPr lang="en-US" sz="1600" dirty="0" err="1"/>
              <a:t>Dequeue</a:t>
            </a:r>
            <a:r>
              <a:rPr lang="en-US" sz="1600" dirty="0"/>
              <a:t>(x2)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48000" y="4419600"/>
            <a:ext cx="1676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133600" y="4724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3600" y="43434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in1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133600" y="5257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33600" y="4876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in2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4724400" y="47244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800600" y="4343400"/>
            <a:ext cx="101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temp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943600" y="4419600"/>
            <a:ext cx="1676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029200" y="5257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029200" y="4876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7620000" y="4953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620000" y="45720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out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43200" y="914400"/>
            <a:ext cx="728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48000" y="4038600"/>
            <a:ext cx="832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4038600"/>
            <a:ext cx="832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Merge2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2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Execution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9806" y="3505200"/>
            <a:ext cx="8991600" cy="263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What can happen in a single step of this asynchronous model P?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P1 synchronizes with the environment to accept input on in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P2 synchronizes with the environment to send output on out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P1 performs some internal computation (one of its internal tasks)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P2 performs some internal computation (one of its internal tasks)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P1 produces output on channel x, followed by its consumption by P2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P2 produces output on channel y, followed by its consumption by P1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60828" y="1637630"/>
            <a:ext cx="16002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0" name="Straight Arrow Connector 39"/>
          <p:cNvCxnSpPr>
            <a:endCxn id="26" idx="1"/>
          </p:cNvCxnSpPr>
          <p:nvPr/>
        </p:nvCxnSpPr>
        <p:spPr>
          <a:xfrm>
            <a:off x="3461028" y="2036258"/>
            <a:ext cx="1418911" cy="3734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98828" y="217103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93063" y="1735053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947630" y="1691347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60828" y="1256630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P1</a:t>
            </a:r>
          </a:p>
        </p:txBody>
      </p:sp>
      <p:grpSp>
        <p:nvGrpSpPr>
          <p:cNvPr id="3" name="Group 40"/>
          <p:cNvGrpSpPr/>
          <p:nvPr/>
        </p:nvGrpSpPr>
        <p:grpSpPr>
          <a:xfrm>
            <a:off x="4879939" y="1235407"/>
            <a:ext cx="2743200" cy="1295400"/>
            <a:chOff x="3352800" y="1219200"/>
            <a:chExt cx="2743200" cy="1295400"/>
          </a:xfrm>
        </p:grpSpPr>
        <p:sp>
          <p:nvSpPr>
            <p:cNvPr id="26" name="Rectangle 25"/>
            <p:cNvSpPr/>
            <p:nvPr/>
          </p:nvSpPr>
          <p:spPr>
            <a:xfrm>
              <a:off x="3352800" y="16002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953000" y="20574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471117" y="1649288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out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52800" y="1219200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sp>
        <p:nvSpPr>
          <p:cNvPr id="48" name="Rectangle 47"/>
          <p:cNvSpPr/>
          <p:nvPr/>
        </p:nvSpPr>
        <p:spPr>
          <a:xfrm>
            <a:off x="1524000" y="1143000"/>
            <a:ext cx="5318078" cy="16792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TextBox 19"/>
          <p:cNvSpPr txBox="1"/>
          <p:nvPr/>
        </p:nvSpPr>
        <p:spPr>
          <a:xfrm>
            <a:off x="4015969" y="2345404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476704" y="2345404"/>
            <a:ext cx="1418911" cy="37349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79828" y="841105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6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8432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Shared Memory Programs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AtomicReg</a:t>
            </a:r>
            <a:r>
              <a:rPr lang="en-US" sz="2000" dirty="0"/>
              <a:t> </a:t>
            </a:r>
            <a:r>
              <a:rPr lang="en-US" sz="2000" dirty="0" err="1"/>
              <a:t>nat</a:t>
            </a:r>
            <a:r>
              <a:rPr lang="en-US" sz="2000" dirty="0"/>
              <a:t> x := 0</a:t>
            </a:r>
          </a:p>
        </p:txBody>
      </p:sp>
      <p:grpSp>
        <p:nvGrpSpPr>
          <p:cNvPr id="4" name="Group 9"/>
          <p:cNvGrpSpPr/>
          <p:nvPr/>
        </p:nvGrpSpPr>
        <p:grpSpPr>
          <a:xfrm>
            <a:off x="543923" y="1634772"/>
            <a:ext cx="1856134" cy="3046526"/>
            <a:chOff x="1421890" y="1617596"/>
            <a:chExt cx="1856134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nat</a:t>
              </a:r>
              <a:r>
                <a:rPr lang="en-US" sz="2000" dirty="0"/>
                <a:t> y1:=0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55535" y="2880061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y1 := x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21890" y="3810383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 := y1 +1</a:t>
              </a:r>
            </a:p>
          </p:txBody>
        </p:sp>
      </p:grpSp>
      <p:grpSp>
        <p:nvGrpSpPr>
          <p:cNvPr id="5" name="Group 71"/>
          <p:cNvGrpSpPr/>
          <p:nvPr/>
        </p:nvGrpSpPr>
        <p:grpSpPr>
          <a:xfrm>
            <a:off x="2667000" y="1634772"/>
            <a:ext cx="1856134" cy="3046526"/>
            <a:chOff x="1421890" y="1617596"/>
            <a:chExt cx="1856134" cy="3046526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nat</a:t>
              </a:r>
              <a:r>
                <a:rPr lang="en-US" sz="2000" dirty="0"/>
                <a:t> y2:=0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55535" y="2880061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y2 := x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21890" y="3810383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 := y2 +1</a:t>
              </a:r>
            </a:p>
          </p:txBody>
        </p:sp>
      </p:grpSp>
      <p:sp>
        <p:nvSpPr>
          <p:cNvPr id="83" name="Content Placeholder 3"/>
          <p:cNvSpPr txBox="1">
            <a:spLocks/>
          </p:cNvSpPr>
          <p:nvPr/>
        </p:nvSpPr>
        <p:spPr>
          <a:xfrm>
            <a:off x="4724400" y="1102037"/>
            <a:ext cx="4401403" cy="4917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Declaration of shared variables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+ Code for each process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Key restriction: Each statement of a process either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   changes local variables,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   reads a single shared </a:t>
            </a:r>
            <a:r>
              <a:rPr lang="en-US" sz="2000" dirty="0" err="1">
                <a:latin typeface="Comic Sans MS" pitchFamily="66" charset="0"/>
              </a:rPr>
              <a:t>var</a:t>
            </a:r>
            <a:r>
              <a:rPr lang="en-US" sz="2000" dirty="0">
                <a:latin typeface="Comic Sans MS" pitchFamily="66" charset="0"/>
              </a:rPr>
              <a:t>, 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   writes a single shared </a:t>
            </a:r>
            <a:r>
              <a:rPr lang="en-US" sz="2000" dirty="0" err="1">
                <a:latin typeface="Comic Sans MS" pitchFamily="66" charset="0"/>
              </a:rPr>
              <a:t>var</a:t>
            </a:r>
            <a:r>
              <a:rPr lang="en-US" sz="2000" dirty="0">
                <a:latin typeface="Comic Sans MS" pitchFamily="66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Execution model: execute one step of one of the processes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Can be formalized as asynchronous processes 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09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Shared Memory Processes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9806" y="3505200"/>
            <a:ext cx="8991600" cy="263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Processes P1 and P2 communicate by reading/writing shared variables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Each shared variable can be modeled as an asynchronous process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State of each such process is the value of corresponding variable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In implementation, shared memory can be a separate subsystem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Read and write channel between each process and each shared variable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To write x, P1 synchronizes with x on “x.write1” channel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To read y, P2 synchronizes with y on “y.read2” channel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2313962" y="997584"/>
            <a:ext cx="1468076" cy="412668"/>
            <a:chOff x="1579924" y="1240353"/>
            <a:chExt cx="1468076" cy="41266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579924" y="1240353"/>
              <a:ext cx="1024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x.write1</a:t>
              </a:r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1357872" y="1164654"/>
            <a:ext cx="970325" cy="2001940"/>
            <a:chOff x="609599" y="1065510"/>
            <a:chExt cx="970325" cy="2001940"/>
          </a:xfrm>
        </p:grpSpPr>
        <p:sp>
          <p:nvSpPr>
            <p:cNvPr id="39" name="Rectangle 38"/>
            <p:cNvSpPr/>
            <p:nvPr/>
          </p:nvSpPr>
          <p:spPr>
            <a:xfrm>
              <a:off x="609599" y="1065510"/>
              <a:ext cx="970325" cy="20019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3372" y="1776790"/>
              <a:ext cx="542778" cy="579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96273" y="1164654"/>
            <a:ext cx="800100" cy="891307"/>
            <a:chOff x="3048000" y="1065510"/>
            <a:chExt cx="800100" cy="891307"/>
          </a:xfrm>
        </p:grpSpPr>
        <p:sp>
          <p:nvSpPr>
            <p:cNvPr id="29" name="Rectangle 28"/>
            <p:cNvSpPr/>
            <p:nvPr/>
          </p:nvSpPr>
          <p:spPr>
            <a:xfrm>
              <a:off x="3048000" y="1065510"/>
              <a:ext cx="800100" cy="89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69486" y="1311108"/>
              <a:ext cx="357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3796273" y="2287589"/>
            <a:ext cx="800100" cy="891307"/>
            <a:chOff x="3048000" y="1065510"/>
            <a:chExt cx="800100" cy="891307"/>
          </a:xfrm>
        </p:grpSpPr>
        <p:sp>
          <p:nvSpPr>
            <p:cNvPr id="32" name="Rectangle 31"/>
            <p:cNvSpPr/>
            <p:nvPr/>
          </p:nvSpPr>
          <p:spPr>
            <a:xfrm>
              <a:off x="3048000" y="1065510"/>
              <a:ext cx="800100" cy="89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69486" y="1311108"/>
              <a:ext cx="357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7" name="Group 33"/>
          <p:cNvGrpSpPr/>
          <p:nvPr/>
        </p:nvGrpSpPr>
        <p:grpSpPr>
          <a:xfrm>
            <a:off x="6082273" y="1202185"/>
            <a:ext cx="970325" cy="2001940"/>
            <a:chOff x="609599" y="1065510"/>
            <a:chExt cx="970325" cy="2001940"/>
          </a:xfrm>
        </p:grpSpPr>
        <p:sp>
          <p:nvSpPr>
            <p:cNvPr id="35" name="Rectangle 34"/>
            <p:cNvSpPr/>
            <p:nvPr/>
          </p:nvSpPr>
          <p:spPr>
            <a:xfrm>
              <a:off x="609599" y="1065510"/>
              <a:ext cx="970325" cy="20019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3372" y="1776790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grpSp>
        <p:nvGrpSpPr>
          <p:cNvPr id="8" name="Group 40"/>
          <p:cNvGrpSpPr/>
          <p:nvPr/>
        </p:nvGrpSpPr>
        <p:grpSpPr>
          <a:xfrm>
            <a:off x="2328197" y="2126488"/>
            <a:ext cx="1468076" cy="412668"/>
            <a:chOff x="1579924" y="1240353"/>
            <a:chExt cx="1468076" cy="41266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579924" y="1240353"/>
              <a:ext cx="1012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y.write1</a:t>
              </a:r>
            </a:p>
          </p:txBody>
        </p:sp>
      </p:grpSp>
      <p:grpSp>
        <p:nvGrpSpPr>
          <p:cNvPr id="9" name="Group 49"/>
          <p:cNvGrpSpPr/>
          <p:nvPr/>
        </p:nvGrpSpPr>
        <p:grpSpPr>
          <a:xfrm>
            <a:off x="4630865" y="2576266"/>
            <a:ext cx="1468076" cy="412668"/>
            <a:chOff x="1579924" y="1240353"/>
            <a:chExt cx="1468076" cy="412668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579924" y="1240353"/>
              <a:ext cx="9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y.read2</a:t>
              </a:r>
            </a:p>
          </p:txBody>
        </p:sp>
      </p:grpSp>
      <p:grpSp>
        <p:nvGrpSpPr>
          <p:cNvPr id="10" name="Group 11"/>
          <p:cNvGrpSpPr/>
          <p:nvPr/>
        </p:nvGrpSpPr>
        <p:grpSpPr>
          <a:xfrm>
            <a:off x="4596373" y="2098448"/>
            <a:ext cx="1468076" cy="412668"/>
            <a:chOff x="3916645" y="1964391"/>
            <a:chExt cx="1468076" cy="41266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916645" y="1964391"/>
              <a:ext cx="1012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y.write2</a:t>
              </a:r>
            </a:p>
          </p:txBody>
        </p:sp>
      </p:grpSp>
      <p:grpSp>
        <p:nvGrpSpPr>
          <p:cNvPr id="11" name="Group 57"/>
          <p:cNvGrpSpPr/>
          <p:nvPr/>
        </p:nvGrpSpPr>
        <p:grpSpPr>
          <a:xfrm>
            <a:off x="4596373" y="1509396"/>
            <a:ext cx="1468076" cy="412668"/>
            <a:chOff x="1579924" y="1240353"/>
            <a:chExt cx="1468076" cy="412668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579924" y="1240353"/>
              <a:ext cx="9619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x.read2</a:t>
              </a:r>
            </a:p>
          </p:txBody>
        </p:sp>
      </p:grpSp>
      <p:grpSp>
        <p:nvGrpSpPr>
          <p:cNvPr id="12" name="Group 60"/>
          <p:cNvGrpSpPr/>
          <p:nvPr/>
        </p:nvGrpSpPr>
        <p:grpSpPr>
          <a:xfrm>
            <a:off x="4630865" y="985026"/>
            <a:ext cx="1468076" cy="412668"/>
            <a:chOff x="3916645" y="1964391"/>
            <a:chExt cx="1468076" cy="412668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916645" y="1964391"/>
              <a:ext cx="1024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x.write2</a:t>
              </a:r>
            </a:p>
          </p:txBody>
        </p:sp>
      </p:grpSp>
      <p:grpSp>
        <p:nvGrpSpPr>
          <p:cNvPr id="13" name="Group 63"/>
          <p:cNvGrpSpPr/>
          <p:nvPr/>
        </p:nvGrpSpPr>
        <p:grpSpPr>
          <a:xfrm>
            <a:off x="2319128" y="2628603"/>
            <a:ext cx="1468076" cy="412668"/>
            <a:chOff x="3916645" y="1964391"/>
            <a:chExt cx="1468076" cy="412668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916645" y="1964391"/>
              <a:ext cx="9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y.read1</a:t>
              </a:r>
            </a:p>
          </p:txBody>
        </p:sp>
      </p:grpSp>
      <p:grpSp>
        <p:nvGrpSpPr>
          <p:cNvPr id="14" name="Group 66"/>
          <p:cNvGrpSpPr/>
          <p:nvPr/>
        </p:nvGrpSpPr>
        <p:grpSpPr>
          <a:xfrm>
            <a:off x="2319128" y="1509396"/>
            <a:ext cx="1468076" cy="412668"/>
            <a:chOff x="3916645" y="1964391"/>
            <a:chExt cx="1468076" cy="412668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916645" y="1964391"/>
              <a:ext cx="9619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x.read1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1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1199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Atomic Registers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9806" y="3505200"/>
            <a:ext cx="8991600" cy="263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By definition of our asynchronous model, each step of above is either internal to P1 or P2, or involves exactly one synchronization: either read or write of one shared variable by one of the processes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Atomic register: Basic primitives are read and write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To “increment” such a register, a process first needs to read and then write back incremented value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But these two are separate steps, and register value can be changed in between by another process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2313962" y="997584"/>
            <a:ext cx="1468076" cy="412668"/>
            <a:chOff x="1579924" y="1240353"/>
            <a:chExt cx="1468076" cy="41266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579924" y="1240353"/>
              <a:ext cx="1024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x.write1</a:t>
              </a:r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1357872" y="1164654"/>
            <a:ext cx="970325" cy="2001940"/>
            <a:chOff x="609599" y="1065510"/>
            <a:chExt cx="970325" cy="2001940"/>
          </a:xfrm>
        </p:grpSpPr>
        <p:sp>
          <p:nvSpPr>
            <p:cNvPr id="39" name="Rectangle 38"/>
            <p:cNvSpPr/>
            <p:nvPr/>
          </p:nvSpPr>
          <p:spPr>
            <a:xfrm>
              <a:off x="609599" y="1065510"/>
              <a:ext cx="970325" cy="20019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3372" y="1776790"/>
              <a:ext cx="542778" cy="579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96273" y="1164654"/>
            <a:ext cx="800100" cy="891307"/>
            <a:chOff x="3048000" y="1065510"/>
            <a:chExt cx="800100" cy="891307"/>
          </a:xfrm>
        </p:grpSpPr>
        <p:sp>
          <p:nvSpPr>
            <p:cNvPr id="29" name="Rectangle 28"/>
            <p:cNvSpPr/>
            <p:nvPr/>
          </p:nvSpPr>
          <p:spPr>
            <a:xfrm>
              <a:off x="3048000" y="1065510"/>
              <a:ext cx="800100" cy="89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69486" y="1311108"/>
              <a:ext cx="357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3796273" y="2287589"/>
            <a:ext cx="800100" cy="891307"/>
            <a:chOff x="3048000" y="1065510"/>
            <a:chExt cx="800100" cy="891307"/>
          </a:xfrm>
        </p:grpSpPr>
        <p:sp>
          <p:nvSpPr>
            <p:cNvPr id="32" name="Rectangle 31"/>
            <p:cNvSpPr/>
            <p:nvPr/>
          </p:nvSpPr>
          <p:spPr>
            <a:xfrm>
              <a:off x="3048000" y="1065510"/>
              <a:ext cx="800100" cy="89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69486" y="1311108"/>
              <a:ext cx="357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7" name="Group 33"/>
          <p:cNvGrpSpPr/>
          <p:nvPr/>
        </p:nvGrpSpPr>
        <p:grpSpPr>
          <a:xfrm>
            <a:off x="6082273" y="1202185"/>
            <a:ext cx="970325" cy="2001940"/>
            <a:chOff x="609599" y="1065510"/>
            <a:chExt cx="970325" cy="2001940"/>
          </a:xfrm>
        </p:grpSpPr>
        <p:sp>
          <p:nvSpPr>
            <p:cNvPr id="35" name="Rectangle 34"/>
            <p:cNvSpPr/>
            <p:nvPr/>
          </p:nvSpPr>
          <p:spPr>
            <a:xfrm>
              <a:off x="609599" y="1065510"/>
              <a:ext cx="970325" cy="20019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3372" y="1776790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grpSp>
        <p:nvGrpSpPr>
          <p:cNvPr id="8" name="Group 40"/>
          <p:cNvGrpSpPr/>
          <p:nvPr/>
        </p:nvGrpSpPr>
        <p:grpSpPr>
          <a:xfrm>
            <a:off x="2328197" y="2126488"/>
            <a:ext cx="1468076" cy="412668"/>
            <a:chOff x="1579924" y="1240353"/>
            <a:chExt cx="1468076" cy="41266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579924" y="1240353"/>
              <a:ext cx="1012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y.write1</a:t>
              </a:r>
            </a:p>
          </p:txBody>
        </p:sp>
      </p:grpSp>
      <p:grpSp>
        <p:nvGrpSpPr>
          <p:cNvPr id="9" name="Group 49"/>
          <p:cNvGrpSpPr/>
          <p:nvPr/>
        </p:nvGrpSpPr>
        <p:grpSpPr>
          <a:xfrm>
            <a:off x="4630865" y="2576266"/>
            <a:ext cx="1468076" cy="412668"/>
            <a:chOff x="1579924" y="1240353"/>
            <a:chExt cx="1468076" cy="412668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579924" y="1240353"/>
              <a:ext cx="9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y.read2</a:t>
              </a:r>
            </a:p>
          </p:txBody>
        </p:sp>
      </p:grpSp>
      <p:grpSp>
        <p:nvGrpSpPr>
          <p:cNvPr id="10" name="Group 11"/>
          <p:cNvGrpSpPr/>
          <p:nvPr/>
        </p:nvGrpSpPr>
        <p:grpSpPr>
          <a:xfrm>
            <a:off x="4596373" y="2098448"/>
            <a:ext cx="1468076" cy="412668"/>
            <a:chOff x="3916645" y="1964391"/>
            <a:chExt cx="1468076" cy="41266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916645" y="1964391"/>
              <a:ext cx="1012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y.write2</a:t>
              </a:r>
            </a:p>
          </p:txBody>
        </p:sp>
      </p:grpSp>
      <p:grpSp>
        <p:nvGrpSpPr>
          <p:cNvPr id="11" name="Group 57"/>
          <p:cNvGrpSpPr/>
          <p:nvPr/>
        </p:nvGrpSpPr>
        <p:grpSpPr>
          <a:xfrm>
            <a:off x="4596373" y="1509396"/>
            <a:ext cx="1468076" cy="412668"/>
            <a:chOff x="1579924" y="1240353"/>
            <a:chExt cx="1468076" cy="412668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579924" y="1240353"/>
              <a:ext cx="9619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x.read2</a:t>
              </a:r>
            </a:p>
          </p:txBody>
        </p:sp>
      </p:grpSp>
      <p:grpSp>
        <p:nvGrpSpPr>
          <p:cNvPr id="12" name="Group 60"/>
          <p:cNvGrpSpPr/>
          <p:nvPr/>
        </p:nvGrpSpPr>
        <p:grpSpPr>
          <a:xfrm>
            <a:off x="4630865" y="985026"/>
            <a:ext cx="1468076" cy="412668"/>
            <a:chOff x="3916645" y="1964391"/>
            <a:chExt cx="1468076" cy="412668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916645" y="1964391"/>
              <a:ext cx="1024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x.write2</a:t>
              </a:r>
            </a:p>
          </p:txBody>
        </p:sp>
      </p:grpSp>
      <p:grpSp>
        <p:nvGrpSpPr>
          <p:cNvPr id="13" name="Group 63"/>
          <p:cNvGrpSpPr/>
          <p:nvPr/>
        </p:nvGrpSpPr>
        <p:grpSpPr>
          <a:xfrm>
            <a:off x="2319128" y="2628603"/>
            <a:ext cx="1468076" cy="412668"/>
            <a:chOff x="3916645" y="1964391"/>
            <a:chExt cx="1468076" cy="412668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916645" y="1964391"/>
              <a:ext cx="9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y.read1</a:t>
              </a:r>
            </a:p>
          </p:txBody>
        </p:sp>
      </p:grpSp>
      <p:grpSp>
        <p:nvGrpSpPr>
          <p:cNvPr id="14" name="Group 66"/>
          <p:cNvGrpSpPr/>
          <p:nvPr/>
        </p:nvGrpSpPr>
        <p:grpSpPr>
          <a:xfrm>
            <a:off x="2319128" y="1509396"/>
            <a:ext cx="1468076" cy="412668"/>
            <a:chOff x="3916645" y="1964391"/>
            <a:chExt cx="1468076" cy="412668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916645" y="1964391"/>
              <a:ext cx="9619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x.read1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4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3001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Shared Memory Programs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AtomicReg</a:t>
            </a:r>
            <a:r>
              <a:rPr lang="en-US" sz="2000" dirty="0"/>
              <a:t> </a:t>
            </a:r>
            <a:r>
              <a:rPr lang="en-US" sz="2000" dirty="0" err="1"/>
              <a:t>nat</a:t>
            </a:r>
            <a:r>
              <a:rPr lang="en-US" sz="2000" dirty="0"/>
              <a:t> x := 0</a:t>
            </a:r>
          </a:p>
        </p:txBody>
      </p:sp>
      <p:grpSp>
        <p:nvGrpSpPr>
          <p:cNvPr id="4" name="Group 9"/>
          <p:cNvGrpSpPr/>
          <p:nvPr/>
        </p:nvGrpSpPr>
        <p:grpSpPr>
          <a:xfrm>
            <a:off x="543923" y="1634772"/>
            <a:ext cx="1856134" cy="3046526"/>
            <a:chOff x="1421890" y="1617596"/>
            <a:chExt cx="1856134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nat</a:t>
              </a:r>
              <a:r>
                <a:rPr lang="en-US" sz="2000" dirty="0"/>
                <a:t> y1:=0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55535" y="2880061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y1 := x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21890" y="3810383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 := y1 +1</a:t>
              </a:r>
            </a:p>
          </p:txBody>
        </p:sp>
      </p:grpSp>
      <p:grpSp>
        <p:nvGrpSpPr>
          <p:cNvPr id="5" name="Group 71"/>
          <p:cNvGrpSpPr/>
          <p:nvPr/>
        </p:nvGrpSpPr>
        <p:grpSpPr>
          <a:xfrm>
            <a:off x="2667000" y="1634772"/>
            <a:ext cx="1856134" cy="3046526"/>
            <a:chOff x="1421890" y="1617596"/>
            <a:chExt cx="1856134" cy="3046526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nat</a:t>
              </a:r>
              <a:r>
                <a:rPr lang="en-US" sz="2000" dirty="0"/>
                <a:t> y2:=0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55535" y="2880061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y2 := x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21890" y="3810383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 := y2 +1</a:t>
              </a:r>
            </a:p>
          </p:txBody>
        </p:sp>
      </p:grpSp>
      <p:sp>
        <p:nvSpPr>
          <p:cNvPr id="83" name="Content Placeholder 3"/>
          <p:cNvSpPr txBox="1">
            <a:spLocks/>
          </p:cNvSpPr>
          <p:nvPr/>
        </p:nvSpPr>
        <p:spPr>
          <a:xfrm>
            <a:off x="4724400" y="1102037"/>
            <a:ext cx="4401403" cy="4917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Declaration of shared variables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+ Code for each process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Key restriction: Each statement of a process either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   changes local variables,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   reads a single shared </a:t>
            </a:r>
            <a:r>
              <a:rPr lang="en-US" sz="2000" dirty="0" err="1">
                <a:latin typeface="Comic Sans MS" pitchFamily="66" charset="0"/>
              </a:rPr>
              <a:t>var</a:t>
            </a:r>
            <a:r>
              <a:rPr lang="en-US" sz="2000" dirty="0">
                <a:latin typeface="Comic Sans MS" pitchFamily="66" charset="0"/>
              </a:rPr>
              <a:t>, 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   writes a single shared </a:t>
            </a:r>
            <a:r>
              <a:rPr lang="en-US" sz="2000" dirty="0" err="1">
                <a:latin typeface="Comic Sans MS" pitchFamily="66" charset="0"/>
              </a:rPr>
              <a:t>var</a:t>
            </a:r>
            <a:r>
              <a:rPr lang="en-US" sz="2000" dirty="0">
                <a:latin typeface="Comic Sans MS" pitchFamily="66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Execution model: execute one step of one of the processes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Can be formalized as asynchronous processes 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6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Data Races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AtomicReg</a:t>
            </a:r>
            <a:r>
              <a:rPr lang="en-US" sz="2000" dirty="0"/>
              <a:t> </a:t>
            </a:r>
            <a:r>
              <a:rPr lang="en-US" sz="2000" dirty="0" err="1"/>
              <a:t>nat</a:t>
            </a:r>
            <a:r>
              <a:rPr lang="en-US" sz="2000" dirty="0"/>
              <a:t> x := 0</a:t>
            </a:r>
          </a:p>
        </p:txBody>
      </p:sp>
      <p:grpSp>
        <p:nvGrpSpPr>
          <p:cNvPr id="4" name="Group 9"/>
          <p:cNvGrpSpPr/>
          <p:nvPr/>
        </p:nvGrpSpPr>
        <p:grpSpPr>
          <a:xfrm>
            <a:off x="98112" y="1634772"/>
            <a:ext cx="2301945" cy="3046526"/>
            <a:chOff x="976079" y="1617596"/>
            <a:chExt cx="2301945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nat</a:t>
              </a:r>
              <a:r>
                <a:rPr lang="en-US" sz="2000" dirty="0"/>
                <a:t> y1:=0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32270" y="2880061"/>
              <a:ext cx="124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R1: y1 := x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76079" y="3820894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W1: x := y1 +1</a:t>
              </a:r>
            </a:p>
          </p:txBody>
        </p:sp>
      </p:grpSp>
      <p:grpSp>
        <p:nvGrpSpPr>
          <p:cNvPr id="5" name="Group 71"/>
          <p:cNvGrpSpPr/>
          <p:nvPr/>
        </p:nvGrpSpPr>
        <p:grpSpPr>
          <a:xfrm>
            <a:off x="2326874" y="1634772"/>
            <a:ext cx="2196260" cy="3046526"/>
            <a:chOff x="1081764" y="1617596"/>
            <a:chExt cx="2196260" cy="3046526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nat</a:t>
              </a:r>
              <a:r>
                <a:rPr lang="en-US" sz="2000" dirty="0"/>
                <a:t> y2:=0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71891" y="2880061"/>
              <a:ext cx="124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R2: y2 := x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81764" y="3810383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W2: x := y2 +1</a:t>
              </a:r>
            </a:p>
          </p:txBody>
        </p:sp>
      </p:grpSp>
      <p:sp>
        <p:nvSpPr>
          <p:cNvPr id="83" name="Content Placeholder 3"/>
          <p:cNvSpPr txBox="1">
            <a:spLocks/>
          </p:cNvSpPr>
          <p:nvPr/>
        </p:nvSpPr>
        <p:spPr>
          <a:xfrm>
            <a:off x="4724400" y="1102037"/>
            <a:ext cx="4401403" cy="446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What are the possible values of x after all steps are executed?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x can be 1 or 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Possible executions: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R1, R2, W1, W2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R1, W1, R2, W2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R1, R2, W2, W1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R2, R1, W1, W2,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R2, W2, R1, W1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R2, R1, W2, W1</a:t>
            </a: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381000" y="5257800"/>
            <a:ext cx="8289878" cy="780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C00000"/>
                </a:solidFill>
                <a:latin typeface="Comic Sans MS" pitchFamily="66" charset="0"/>
              </a:rPr>
              <a:t>Data race: </a:t>
            </a:r>
            <a:r>
              <a:rPr lang="en-US" sz="2000" dirty="0">
                <a:latin typeface="Comic Sans MS" pitchFamily="66" charset="0"/>
              </a:rPr>
              <a:t>Concurrent accesses to shared object where the result depends on order of execution, Should be avoided!!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6467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Puzzle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2800" y="1003863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AtomicReg</a:t>
            </a:r>
            <a:r>
              <a:rPr lang="en-US" sz="2000" dirty="0"/>
              <a:t> </a:t>
            </a:r>
            <a:r>
              <a:rPr lang="en-US" sz="2000" dirty="0" err="1"/>
              <a:t>nat</a:t>
            </a:r>
            <a:r>
              <a:rPr lang="en-US" sz="2000" dirty="0"/>
              <a:t> x := 1</a:t>
            </a:r>
          </a:p>
        </p:txBody>
      </p:sp>
      <p:sp>
        <p:nvSpPr>
          <p:cNvPr id="83" name="Content Placeholder 3"/>
          <p:cNvSpPr txBox="1">
            <a:spLocks/>
          </p:cNvSpPr>
          <p:nvPr/>
        </p:nvSpPr>
        <p:spPr>
          <a:xfrm>
            <a:off x="1550005" y="5209193"/>
            <a:ext cx="6984395" cy="932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What possible values can the shared register x take?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98307" y="1634772"/>
            <a:ext cx="3363020" cy="3046526"/>
            <a:chOff x="398307" y="1634772"/>
            <a:chExt cx="3363020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36018" y="21460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1721718" y="25994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02201" y="1634772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8307" y="2172706"/>
              <a:ext cx="1158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nat</a:t>
              </a:r>
              <a:r>
                <a:rPr lang="en-US" sz="2000" dirty="0"/>
                <a:t> u1,v1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1832464" y="28280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1721718" y="35223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9363" y="2904999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u1 := x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1832464" y="37583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1721718" y="44526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94742" y="3824422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v1 := x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0057" y="3236566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 := u1 + v1</a:t>
              </a:r>
            </a:p>
          </p:txBody>
        </p:sp>
        <p:sp>
          <p:nvSpPr>
            <p:cNvPr id="4" name="Arc 3"/>
            <p:cNvSpPr/>
            <p:nvPr/>
          </p:nvSpPr>
          <p:spPr>
            <a:xfrm>
              <a:off x="1597308" y="2713747"/>
              <a:ext cx="713128" cy="1853251"/>
            </a:xfrm>
            <a:prstGeom prst="arc">
              <a:avLst>
                <a:gd name="adj1" fmla="val 16200000"/>
                <a:gd name="adj2" fmla="val 514133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3"/>
          <p:cNvGrpSpPr/>
          <p:nvPr/>
        </p:nvGrpSpPr>
        <p:grpSpPr>
          <a:xfrm>
            <a:off x="4724400" y="1599003"/>
            <a:ext cx="3363020" cy="3046526"/>
            <a:chOff x="398307" y="1634772"/>
            <a:chExt cx="3363020" cy="3046526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1836018" y="21460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721718" y="25994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2201" y="1634772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P2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8307" y="2172706"/>
              <a:ext cx="1158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nat</a:t>
              </a:r>
              <a:r>
                <a:rPr lang="en-US" sz="2000" dirty="0"/>
                <a:t> u2,v2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1832464" y="28280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1721718" y="35223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9363" y="2919121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u2 := x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1832464" y="37583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1721718" y="44526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94742" y="3824422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v2 := 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00057" y="3236566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 := u2 + v2</a:t>
              </a:r>
            </a:p>
          </p:txBody>
        </p:sp>
        <p:sp>
          <p:nvSpPr>
            <p:cNvPr id="52" name="Arc 51"/>
            <p:cNvSpPr/>
            <p:nvPr/>
          </p:nvSpPr>
          <p:spPr>
            <a:xfrm>
              <a:off x="1597308" y="2713747"/>
              <a:ext cx="713128" cy="1853251"/>
            </a:xfrm>
            <a:prstGeom prst="arc">
              <a:avLst>
                <a:gd name="adj1" fmla="val 16200000"/>
                <a:gd name="adj2" fmla="val 514133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890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Mutual Exclusion Problem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9806" y="3317562"/>
            <a:ext cx="9104194" cy="282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Critical Section: Part of code that an asynchronous process should execute without interference from others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Critical section can include code to update shared objects/database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Mutual Exclusion Problem: Design code to be executed before entering critical section by each process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Coordination using shared atomic registers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No assumption about how long a process stays in critical section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 process may want to enter critical section repeatedly</a:t>
            </a: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990600" y="914400"/>
            <a:ext cx="3048000" cy="2403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Process P1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Entry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Critical Section</a:t>
            </a:r>
          </a:p>
        </p:txBody>
      </p:sp>
      <p:sp>
        <p:nvSpPr>
          <p:cNvPr id="3" name="Right Brace 2"/>
          <p:cNvSpPr/>
          <p:nvPr/>
        </p:nvSpPr>
        <p:spPr>
          <a:xfrm>
            <a:off x="2889345" y="1371600"/>
            <a:ext cx="228600" cy="74438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3"/>
          <p:cNvSpPr txBox="1">
            <a:spLocks/>
          </p:cNvSpPr>
          <p:nvPr/>
        </p:nvSpPr>
        <p:spPr>
          <a:xfrm>
            <a:off x="3316974" y="1438989"/>
            <a:ext cx="2437263" cy="609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To be designed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5469" y="2222310"/>
            <a:ext cx="2362200" cy="800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3"/>
          <p:cNvSpPr txBox="1">
            <a:spLocks/>
          </p:cNvSpPr>
          <p:nvPr/>
        </p:nvSpPr>
        <p:spPr>
          <a:xfrm>
            <a:off x="5638800" y="847008"/>
            <a:ext cx="3048000" cy="2403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Process P2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Entry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Critical Section</a:t>
            </a:r>
          </a:p>
        </p:txBody>
      </p:sp>
      <p:sp>
        <p:nvSpPr>
          <p:cNvPr id="48" name="Right Brace 47"/>
          <p:cNvSpPr/>
          <p:nvPr/>
        </p:nvSpPr>
        <p:spPr>
          <a:xfrm flipH="1">
            <a:off x="5749120" y="1304207"/>
            <a:ext cx="228600" cy="74438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53669" y="2154918"/>
            <a:ext cx="2362200" cy="800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3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6678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6" grpId="0"/>
      <p:bldP spid="4" grpId="0" animBg="1"/>
      <p:bldP spid="48" grpId="0" animBg="1"/>
      <p:bldP spid="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Mutual Exclusion Problem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483065"/>
            <a:ext cx="9144000" cy="223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Safety Requirement: Both processes should not be in critical section simultaneously (can be formalized using invariants)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Absence of deadlocks:  If a process is trying to enter, then some process should be able to enter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990600" y="914400"/>
            <a:ext cx="3048000" cy="2403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Process P1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Entry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Critical Section</a:t>
            </a:r>
          </a:p>
        </p:txBody>
      </p:sp>
      <p:sp>
        <p:nvSpPr>
          <p:cNvPr id="3" name="Right Brace 2"/>
          <p:cNvSpPr/>
          <p:nvPr/>
        </p:nvSpPr>
        <p:spPr>
          <a:xfrm>
            <a:off x="2889345" y="1371600"/>
            <a:ext cx="228600" cy="74438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3"/>
          <p:cNvSpPr txBox="1">
            <a:spLocks/>
          </p:cNvSpPr>
          <p:nvPr/>
        </p:nvSpPr>
        <p:spPr>
          <a:xfrm>
            <a:off x="3316974" y="1438989"/>
            <a:ext cx="2437263" cy="609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To be designed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5469" y="2222310"/>
            <a:ext cx="2362200" cy="800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3"/>
          <p:cNvSpPr txBox="1">
            <a:spLocks/>
          </p:cNvSpPr>
          <p:nvPr/>
        </p:nvSpPr>
        <p:spPr>
          <a:xfrm>
            <a:off x="5638800" y="930052"/>
            <a:ext cx="3048000" cy="2403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Process P2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Entry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Critical Section</a:t>
            </a:r>
          </a:p>
        </p:txBody>
      </p:sp>
      <p:sp>
        <p:nvSpPr>
          <p:cNvPr id="48" name="Right Brace 47"/>
          <p:cNvSpPr/>
          <p:nvPr/>
        </p:nvSpPr>
        <p:spPr>
          <a:xfrm flipH="1">
            <a:off x="5749120" y="1387251"/>
            <a:ext cx="228600" cy="74438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53669" y="2237962"/>
            <a:ext cx="2362200" cy="800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6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850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Asynchronous Buffer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2895600"/>
            <a:ext cx="7391400" cy="533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>
                <a:latin typeface="Comic Sans MS" pitchFamily="66" charset="0"/>
              </a:rPr>
              <a:t>Input channel: in of type Boolean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819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722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in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48400" y="16764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out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352800" y="1905000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1600200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{0,1,null} x := null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10000" y="1981200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  <a:r>
              <a:rPr lang="en-US" sz="1600" baseline="-25000" dirty="0"/>
              <a:t>i</a:t>
            </a:r>
            <a:r>
              <a:rPr lang="en-US" sz="1600" dirty="0"/>
              <a:t>: x := in</a:t>
            </a:r>
          </a:p>
        </p:txBody>
      </p:sp>
      <p:sp>
        <p:nvSpPr>
          <p:cNvPr id="41" name="Content Placeholder 3"/>
          <p:cNvSpPr txBox="1">
            <a:spLocks/>
          </p:cNvSpPr>
          <p:nvPr/>
        </p:nvSpPr>
        <p:spPr>
          <a:xfrm>
            <a:off x="228600" y="34290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Output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000" dirty="0">
                <a:latin typeface="Comic Sans MS" pitchFamily="66" charset="0"/>
              </a:rPr>
              <a:t>channel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: </a:t>
            </a:r>
            <a:r>
              <a:rPr lang="en-US" sz="2000" dirty="0">
                <a:latin typeface="Comic Sans MS" pitchFamily="66" charset="0"/>
              </a:rPr>
              <a:t>out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of type Boolean</a:t>
            </a:r>
          </a:p>
        </p:txBody>
      </p:sp>
      <p:sp>
        <p:nvSpPr>
          <p:cNvPr id="43" name="Content Placeholder 3"/>
          <p:cNvSpPr txBox="1">
            <a:spLocks/>
          </p:cNvSpPr>
          <p:nvPr/>
        </p:nvSpPr>
        <p:spPr>
          <a:xfrm>
            <a:off x="228600" y="40386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>
                <a:latin typeface="Comic Sans MS" pitchFamily="66" charset="0"/>
              </a:rPr>
              <a:t>State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variable: x;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can be empty/null, or hold 0/1 value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4" name="Content Placeholder 3"/>
          <p:cNvSpPr txBox="1">
            <a:spLocks/>
          </p:cNvSpPr>
          <p:nvPr/>
        </p:nvSpPr>
        <p:spPr>
          <a:xfrm>
            <a:off x="228600" y="44958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Initialization of state variables: assignment x:=null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228600" y="4953000"/>
            <a:ext cx="7696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>
                <a:latin typeface="Comic Sans MS" pitchFamily="66" charset="0"/>
              </a:rPr>
              <a:t>Input task A</a:t>
            </a:r>
            <a:r>
              <a:rPr lang="en-US" sz="2000" baseline="-25000" noProof="0" dirty="0">
                <a:latin typeface="Comic Sans MS" pitchFamily="66" charset="0"/>
              </a:rPr>
              <a:t>i</a:t>
            </a:r>
            <a:r>
              <a:rPr lang="en-US" sz="2000" noProof="0" dirty="0">
                <a:latin typeface="Comic Sans MS" pitchFamily="66" charset="0"/>
              </a:rPr>
              <a:t> for processing of inputs: code: x:= 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2362200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  <a:r>
              <a:rPr lang="en-US" sz="1600" baseline="-25000" dirty="0"/>
              <a:t>o</a:t>
            </a:r>
            <a:r>
              <a:rPr lang="en-US" sz="1600" dirty="0"/>
              <a:t>: x != null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{ out:=x; x:=null}</a:t>
            </a: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228600" y="5486400"/>
            <a:ext cx="71628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Out</a:t>
            </a:r>
            <a:r>
              <a:rPr lang="en-US" sz="2000" noProof="0" dirty="0">
                <a:latin typeface="Comic Sans MS" pitchFamily="66" charset="0"/>
              </a:rPr>
              <a:t>put task A</a:t>
            </a:r>
            <a:r>
              <a:rPr lang="en-US" sz="2000" baseline="-25000" noProof="0" dirty="0">
                <a:latin typeface="Comic Sans MS" pitchFamily="66" charset="0"/>
              </a:rPr>
              <a:t>o</a:t>
            </a:r>
            <a:r>
              <a:rPr lang="en-US" sz="2000" noProof="0" dirty="0">
                <a:latin typeface="Comic Sans MS" pitchFamily="66" charset="0"/>
              </a:rPr>
              <a:t> for producing outputs: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		</a:t>
            </a:r>
            <a:r>
              <a:rPr lang="en-US" sz="2000" noProof="0" dirty="0">
                <a:latin typeface="Comic Sans MS" pitchFamily="66" charset="0"/>
              </a:rPr>
              <a:t>Guard: x != null; code: out:=x; x:=null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6" grpId="0"/>
      <p:bldP spid="31" grpId="0"/>
      <p:bldP spid="34" grpId="0"/>
      <p:bldP spid="36" grpId="0"/>
      <p:bldP spid="41" grpId="0" build="p"/>
      <p:bldP spid="43" grpId="0" build="p"/>
      <p:bldP spid="44" grpId="0" build="p"/>
      <p:bldP spid="45" grpId="0" build="p"/>
      <p:bldP spid="18" grpId="0"/>
      <p:bldP spid="2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Mutual Exclusion: First Attempt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391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AtomicReg</a:t>
            </a:r>
            <a:r>
              <a:rPr lang="en-US" sz="2000" dirty="0"/>
              <a:t> </a:t>
            </a:r>
            <a:r>
              <a:rPr lang="en-US" sz="2000" dirty="0" err="1"/>
              <a:t>bool</a:t>
            </a:r>
            <a:r>
              <a:rPr lang="en-US" sz="2000" dirty="0"/>
              <a:t> flag1 := 0; flag2 := 0</a:t>
            </a:r>
          </a:p>
        </p:txBody>
      </p:sp>
      <p:cxnSp>
        <p:nvCxnSpPr>
          <p:cNvPr id="73" name="Straight Arrow Connector 72"/>
          <p:cNvCxnSpPr>
            <a:endCxn id="74" idx="2"/>
          </p:cNvCxnSpPr>
          <p:nvPr/>
        </p:nvCxnSpPr>
        <p:spPr>
          <a:xfrm>
            <a:off x="609600" y="2910892"/>
            <a:ext cx="53340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37072" y="1645124"/>
            <a:ext cx="1297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Process P1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828800" y="2962366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"/>
          <p:cNvGrpSpPr/>
          <p:nvPr/>
        </p:nvGrpSpPr>
        <p:grpSpPr>
          <a:xfrm>
            <a:off x="1143000" y="2677098"/>
            <a:ext cx="685800" cy="467589"/>
            <a:chOff x="5791200" y="2629702"/>
            <a:chExt cx="685800" cy="467589"/>
          </a:xfrm>
        </p:grpSpPr>
        <p:sp>
          <p:nvSpPr>
            <p:cNvPr id="74" name="Oval 7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48605" y="2663441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Idle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066622" y="2460871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flag1 := 1</a:t>
            </a:r>
          </a:p>
        </p:txBody>
      </p:sp>
      <p:grpSp>
        <p:nvGrpSpPr>
          <p:cNvPr id="4" name="Group 32"/>
          <p:cNvGrpSpPr/>
          <p:nvPr/>
        </p:nvGrpSpPr>
        <p:grpSpPr>
          <a:xfrm>
            <a:off x="3581400" y="2710837"/>
            <a:ext cx="685800" cy="467589"/>
            <a:chOff x="5791200" y="2629702"/>
            <a:chExt cx="685800" cy="467589"/>
          </a:xfrm>
        </p:grpSpPr>
        <p:sp>
          <p:nvSpPr>
            <p:cNvPr id="34" name="Oval 3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48605" y="2663441"/>
              <a:ext cx="500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Try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4267200" y="2965442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54105" y="2492467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flag2=0 ?</a:t>
            </a:r>
          </a:p>
        </p:txBody>
      </p:sp>
      <p:grpSp>
        <p:nvGrpSpPr>
          <p:cNvPr id="5" name="Group 37"/>
          <p:cNvGrpSpPr/>
          <p:nvPr/>
        </p:nvGrpSpPr>
        <p:grpSpPr>
          <a:xfrm>
            <a:off x="6019800" y="2698934"/>
            <a:ext cx="685800" cy="467589"/>
            <a:chOff x="5791200" y="2629702"/>
            <a:chExt cx="685800" cy="467589"/>
          </a:xfrm>
        </p:grpSpPr>
        <p:sp>
          <p:nvSpPr>
            <p:cNvPr id="39" name="Oval 38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48605" y="2663441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Crit</a:t>
              </a:r>
              <a:endParaRPr lang="en-US" sz="2000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966476" y="2017161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else</a:t>
            </a:r>
          </a:p>
        </p:txBody>
      </p:sp>
      <p:sp>
        <p:nvSpPr>
          <p:cNvPr id="30" name="Arc 29"/>
          <p:cNvSpPr/>
          <p:nvPr/>
        </p:nvSpPr>
        <p:spPr>
          <a:xfrm rot="5400000">
            <a:off x="3491821" y="704952"/>
            <a:ext cx="914400" cy="4963832"/>
          </a:xfrm>
          <a:prstGeom prst="arc">
            <a:avLst>
              <a:gd name="adj1" fmla="val 16200000"/>
              <a:gd name="adj2" fmla="val 5473762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3736073" y="2502456"/>
            <a:ext cx="914400" cy="914400"/>
          </a:xfrm>
          <a:prstGeom prst="arc">
            <a:avLst>
              <a:gd name="adj1" fmla="val 12950255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319710" y="329138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flag1 := 0</a:t>
            </a:r>
          </a:p>
        </p:txBody>
      </p:sp>
      <p:sp>
        <p:nvSpPr>
          <p:cNvPr id="86" name="Arc 85"/>
          <p:cNvSpPr/>
          <p:nvPr/>
        </p:nvSpPr>
        <p:spPr>
          <a:xfrm>
            <a:off x="6123166" y="2287376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86"/>
          <p:cNvSpPr/>
          <p:nvPr/>
        </p:nvSpPr>
        <p:spPr>
          <a:xfrm>
            <a:off x="1230599" y="2252123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31"/>
          <p:cNvGrpSpPr/>
          <p:nvPr/>
        </p:nvGrpSpPr>
        <p:grpSpPr>
          <a:xfrm>
            <a:off x="268376" y="3861193"/>
            <a:ext cx="6468528" cy="2046371"/>
            <a:chOff x="268376" y="3861193"/>
            <a:chExt cx="6468528" cy="2046371"/>
          </a:xfrm>
        </p:grpSpPr>
        <p:cxnSp>
          <p:nvCxnSpPr>
            <p:cNvPr id="88" name="Straight Arrow Connector 87"/>
            <p:cNvCxnSpPr>
              <a:endCxn id="92" idx="2"/>
            </p:cNvCxnSpPr>
            <p:nvPr/>
          </p:nvCxnSpPr>
          <p:spPr>
            <a:xfrm>
              <a:off x="640904" y="5126961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268376" y="3861193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P2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1860104" y="5178435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90"/>
            <p:cNvGrpSpPr/>
            <p:nvPr/>
          </p:nvGrpSpPr>
          <p:grpSpPr>
            <a:xfrm>
              <a:off x="1174304" y="4893167"/>
              <a:ext cx="685800" cy="467589"/>
              <a:chOff x="5791200" y="2629702"/>
              <a:chExt cx="685800" cy="467589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Idle</a:t>
                </a: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097926" y="467694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flag2 := 1</a:t>
              </a:r>
            </a:p>
          </p:txBody>
        </p:sp>
        <p:grpSp>
          <p:nvGrpSpPr>
            <p:cNvPr id="8" name="Group 94"/>
            <p:cNvGrpSpPr/>
            <p:nvPr/>
          </p:nvGrpSpPr>
          <p:grpSpPr>
            <a:xfrm>
              <a:off x="3612704" y="4926906"/>
              <a:ext cx="685800" cy="467589"/>
              <a:chOff x="5791200" y="2629702"/>
              <a:chExt cx="685800" cy="467589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848605" y="2663441"/>
                <a:ext cx="500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</a:t>
                </a:r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4298504" y="5181511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885409" y="4708536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flag1=0 ?</a:t>
              </a:r>
            </a:p>
          </p:txBody>
        </p:sp>
        <p:grpSp>
          <p:nvGrpSpPr>
            <p:cNvPr id="9" name="Group 99"/>
            <p:cNvGrpSpPr/>
            <p:nvPr/>
          </p:nvGrpSpPr>
          <p:grpSpPr>
            <a:xfrm>
              <a:off x="6051104" y="4915003"/>
              <a:ext cx="685800" cy="467589"/>
              <a:chOff x="5791200" y="2629702"/>
              <a:chExt cx="685800" cy="467589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Crit</a:t>
                </a:r>
                <a:endParaRPr lang="en-US" sz="2000" dirty="0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3997780" y="4233230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else</a:t>
              </a:r>
            </a:p>
          </p:txBody>
        </p:sp>
        <p:sp>
          <p:nvSpPr>
            <p:cNvPr id="104" name="Arc 103"/>
            <p:cNvSpPr/>
            <p:nvPr/>
          </p:nvSpPr>
          <p:spPr>
            <a:xfrm rot="5400000">
              <a:off x="3523125" y="2921021"/>
              <a:ext cx="914400" cy="4963832"/>
            </a:xfrm>
            <a:prstGeom prst="arc">
              <a:avLst>
                <a:gd name="adj1" fmla="val 16200000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Arc 104"/>
            <p:cNvSpPr/>
            <p:nvPr/>
          </p:nvSpPr>
          <p:spPr>
            <a:xfrm>
              <a:off x="3767377" y="4718525"/>
              <a:ext cx="914400" cy="914400"/>
            </a:xfrm>
            <a:prstGeom prst="arc">
              <a:avLst>
                <a:gd name="adj1" fmla="val 12950255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351014" y="5507454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flag2 := 0</a:t>
              </a:r>
            </a:p>
          </p:txBody>
        </p:sp>
        <p:sp>
          <p:nvSpPr>
            <p:cNvPr id="107" name="Arc 106"/>
            <p:cNvSpPr/>
            <p:nvPr/>
          </p:nvSpPr>
          <p:spPr>
            <a:xfrm>
              <a:off x="6154470" y="4503445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Arc 107"/>
            <p:cNvSpPr/>
            <p:nvPr/>
          </p:nvSpPr>
          <p:spPr>
            <a:xfrm>
              <a:off x="1261903" y="4468192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6858000" y="3733800"/>
            <a:ext cx="170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this correct?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8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316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82" grpId="0"/>
      <p:bldP spid="37" grpId="0"/>
      <p:bldP spid="69" grpId="0"/>
      <p:bldP spid="30" grpId="0" animBg="1"/>
      <p:bldP spid="31" grpId="0" animBg="1"/>
      <p:bldP spid="85" grpId="0"/>
      <p:bldP spid="1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Peterson’s Mutual Exclusion Protocol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502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AtomicReg</a:t>
            </a:r>
            <a:r>
              <a:rPr lang="en-US" sz="2000" dirty="0"/>
              <a:t> </a:t>
            </a:r>
            <a:r>
              <a:rPr lang="en-US" sz="2000" dirty="0" err="1"/>
              <a:t>bool</a:t>
            </a:r>
            <a:r>
              <a:rPr lang="en-US" sz="2000" dirty="0"/>
              <a:t> flag1 := 0; flag2 := 0; {1,2} turn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76200" y="1645124"/>
            <a:ext cx="8932381" cy="2492768"/>
            <a:chOff x="76200" y="1645124"/>
            <a:chExt cx="8932381" cy="2492768"/>
          </a:xfrm>
        </p:grpSpPr>
        <p:cxnSp>
          <p:nvCxnSpPr>
            <p:cNvPr id="73" name="Straight Arrow Connector 72"/>
            <p:cNvCxnSpPr>
              <a:endCxn id="74" idx="2"/>
            </p:cNvCxnSpPr>
            <p:nvPr/>
          </p:nvCxnSpPr>
          <p:spPr>
            <a:xfrm>
              <a:off x="76200" y="2924329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37072" y="1645124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P1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1295400" y="2975803"/>
              <a:ext cx="1295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609600" y="2690535"/>
              <a:ext cx="685800" cy="467589"/>
              <a:chOff x="5791200" y="2629702"/>
              <a:chExt cx="685800" cy="46758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Idle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295400" y="247430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flag1 := 1</a:t>
              </a:r>
            </a:p>
          </p:txBody>
        </p:sp>
        <p:grpSp>
          <p:nvGrpSpPr>
            <p:cNvPr id="5" name="Group 32"/>
            <p:cNvGrpSpPr/>
            <p:nvPr/>
          </p:nvGrpSpPr>
          <p:grpSpPr>
            <a:xfrm>
              <a:off x="2610123" y="2739298"/>
              <a:ext cx="687514" cy="467589"/>
              <a:chOff x="5791200" y="2629702"/>
              <a:chExt cx="687514" cy="46758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Try1</a:t>
                </a:r>
              </a:p>
            </p:txBody>
          </p:sp>
        </p:grpSp>
        <p:cxnSp>
          <p:nvCxnSpPr>
            <p:cNvPr id="36" name="Straight Arrow Connector 35"/>
            <p:cNvCxnSpPr>
              <a:endCxn id="41" idx="1"/>
            </p:cNvCxnSpPr>
            <p:nvPr/>
          </p:nvCxnSpPr>
          <p:spPr>
            <a:xfrm flipV="1">
              <a:off x="6905867" y="2924305"/>
              <a:ext cx="1474319" cy="4283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250559" y="2555390"/>
              <a:ext cx="10647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turn=2 ?</a:t>
              </a:r>
            </a:p>
          </p:txBody>
        </p:sp>
        <p:grpSp>
          <p:nvGrpSpPr>
            <p:cNvPr id="6" name="Group 37"/>
            <p:cNvGrpSpPr/>
            <p:nvPr/>
          </p:nvGrpSpPr>
          <p:grpSpPr>
            <a:xfrm>
              <a:off x="8322781" y="2690511"/>
              <a:ext cx="685800" cy="467589"/>
              <a:chOff x="5791200" y="2629702"/>
              <a:chExt cx="685800" cy="46758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Crit</a:t>
                </a:r>
                <a:endParaRPr lang="en-US" sz="2000" dirty="0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981256" y="3240029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else</a:t>
              </a:r>
            </a:p>
          </p:txBody>
        </p:sp>
        <p:sp>
          <p:nvSpPr>
            <p:cNvPr id="30" name="Arc 29"/>
            <p:cNvSpPr/>
            <p:nvPr/>
          </p:nvSpPr>
          <p:spPr>
            <a:xfrm rot="5400000">
              <a:off x="4290103" y="-571317"/>
              <a:ext cx="1226797" cy="7391401"/>
            </a:xfrm>
            <a:prstGeom prst="arc">
              <a:avLst>
                <a:gd name="adj1" fmla="val 16185237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 flipV="1">
              <a:off x="4422194" y="2488522"/>
              <a:ext cx="2702450" cy="914400"/>
            </a:xfrm>
            <a:prstGeom prst="arc">
              <a:avLst>
                <a:gd name="adj1" fmla="val 11724488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322207" y="3737782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flag1 := 0</a:t>
              </a:r>
            </a:p>
          </p:txBody>
        </p:sp>
        <p:sp>
          <p:nvSpPr>
            <p:cNvPr id="86" name="Arc 85"/>
            <p:cNvSpPr/>
            <p:nvPr/>
          </p:nvSpPr>
          <p:spPr>
            <a:xfrm>
              <a:off x="8450625" y="229108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c 86"/>
            <p:cNvSpPr/>
            <p:nvPr/>
          </p:nvSpPr>
          <p:spPr>
            <a:xfrm>
              <a:off x="697199" y="226556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297637" y="2989240"/>
              <a:ext cx="1090292" cy="188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249477" y="2589130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turn := 1</a:t>
              </a:r>
            </a:p>
          </p:txBody>
        </p:sp>
        <p:grpSp>
          <p:nvGrpSpPr>
            <p:cNvPr id="7" name="Group 53"/>
            <p:cNvGrpSpPr/>
            <p:nvPr/>
          </p:nvGrpSpPr>
          <p:grpSpPr>
            <a:xfrm>
              <a:off x="4364789" y="2755445"/>
              <a:ext cx="687514" cy="467589"/>
              <a:chOff x="5791200" y="2629702"/>
              <a:chExt cx="687514" cy="467589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Try2</a:t>
                </a:r>
              </a:p>
            </p:txBody>
          </p:sp>
        </p:grpSp>
        <p:grpSp>
          <p:nvGrpSpPr>
            <p:cNvPr id="8" name="Group 56"/>
            <p:cNvGrpSpPr/>
            <p:nvPr/>
          </p:nvGrpSpPr>
          <p:grpSpPr>
            <a:xfrm>
              <a:off x="6210244" y="2733345"/>
              <a:ext cx="687514" cy="467589"/>
              <a:chOff x="5791200" y="2629702"/>
              <a:chExt cx="687514" cy="4675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Try3</a:t>
                </a:r>
              </a:p>
            </p:txBody>
          </p:sp>
        </p:grpSp>
        <p:cxnSp>
          <p:nvCxnSpPr>
            <p:cNvPr id="61" name="Straight Arrow Connector 60"/>
            <p:cNvCxnSpPr>
              <a:endCxn id="58" idx="2"/>
            </p:cNvCxnSpPr>
            <p:nvPr/>
          </p:nvCxnSpPr>
          <p:spPr>
            <a:xfrm>
              <a:off x="5036259" y="2955580"/>
              <a:ext cx="1173985" cy="1156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5237054" y="2611686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flag2=1?</a:t>
              </a:r>
            </a:p>
          </p:txBody>
        </p:sp>
        <p:sp>
          <p:nvSpPr>
            <p:cNvPr id="64" name="Arc 63"/>
            <p:cNvSpPr/>
            <p:nvPr/>
          </p:nvSpPr>
          <p:spPr>
            <a:xfrm flipH="1">
              <a:off x="5115723" y="2474308"/>
              <a:ext cx="3590203" cy="914400"/>
            </a:xfrm>
            <a:prstGeom prst="arc">
              <a:avLst>
                <a:gd name="adj1" fmla="val 11308933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10244" y="2065505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else</a:t>
              </a:r>
            </a:p>
          </p:txBody>
        </p:sp>
      </p:grpSp>
      <p:grpSp>
        <p:nvGrpSpPr>
          <p:cNvPr id="9" name="Group 66"/>
          <p:cNvGrpSpPr/>
          <p:nvPr/>
        </p:nvGrpSpPr>
        <p:grpSpPr>
          <a:xfrm>
            <a:off x="74138" y="3890182"/>
            <a:ext cx="8932381" cy="2492768"/>
            <a:chOff x="76200" y="1645124"/>
            <a:chExt cx="8932381" cy="2492768"/>
          </a:xfrm>
        </p:grpSpPr>
        <p:cxnSp>
          <p:nvCxnSpPr>
            <p:cNvPr id="68" name="Straight Arrow Connector 67"/>
            <p:cNvCxnSpPr>
              <a:endCxn id="131" idx="2"/>
            </p:cNvCxnSpPr>
            <p:nvPr/>
          </p:nvCxnSpPr>
          <p:spPr>
            <a:xfrm>
              <a:off x="76200" y="2924329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37072" y="1645124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P2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1295400" y="2975803"/>
              <a:ext cx="1295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71"/>
            <p:cNvGrpSpPr/>
            <p:nvPr/>
          </p:nvGrpSpPr>
          <p:grpSpPr>
            <a:xfrm>
              <a:off x="609600" y="2690535"/>
              <a:ext cx="685800" cy="467589"/>
              <a:chOff x="5791200" y="2629702"/>
              <a:chExt cx="685800" cy="467589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Idle</a:t>
                </a: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1295400" y="247430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flag2 := 1</a:t>
              </a:r>
            </a:p>
          </p:txBody>
        </p:sp>
        <p:grpSp>
          <p:nvGrpSpPr>
            <p:cNvPr id="11" name="Group 77"/>
            <p:cNvGrpSpPr/>
            <p:nvPr/>
          </p:nvGrpSpPr>
          <p:grpSpPr>
            <a:xfrm>
              <a:off x="2610123" y="2739298"/>
              <a:ext cx="687514" cy="467589"/>
              <a:chOff x="5791200" y="2629702"/>
              <a:chExt cx="687514" cy="46758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Try1</a:t>
                </a:r>
              </a:p>
            </p:txBody>
          </p:sp>
        </p:grpSp>
        <p:cxnSp>
          <p:nvCxnSpPr>
            <p:cNvPr id="80" name="Straight Arrow Connector 79"/>
            <p:cNvCxnSpPr>
              <a:endCxn id="128" idx="1"/>
            </p:cNvCxnSpPr>
            <p:nvPr/>
          </p:nvCxnSpPr>
          <p:spPr>
            <a:xfrm flipV="1">
              <a:off x="6905867" y="2924305"/>
              <a:ext cx="1474319" cy="4283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250559" y="2555390"/>
              <a:ext cx="10647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turn=1 ?</a:t>
              </a:r>
            </a:p>
          </p:txBody>
        </p:sp>
        <p:grpSp>
          <p:nvGrpSpPr>
            <p:cNvPr id="12" name="Group 82"/>
            <p:cNvGrpSpPr/>
            <p:nvPr/>
          </p:nvGrpSpPr>
          <p:grpSpPr>
            <a:xfrm>
              <a:off x="8322781" y="2690511"/>
              <a:ext cx="685800" cy="467589"/>
              <a:chOff x="5791200" y="2629702"/>
              <a:chExt cx="685800" cy="467589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Crit</a:t>
                </a:r>
                <a:endParaRPr lang="en-US" sz="2000" dirty="0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981256" y="3240029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else</a:t>
              </a:r>
            </a:p>
          </p:txBody>
        </p:sp>
        <p:sp>
          <p:nvSpPr>
            <p:cNvPr id="110" name="Arc 109"/>
            <p:cNvSpPr/>
            <p:nvPr/>
          </p:nvSpPr>
          <p:spPr>
            <a:xfrm rot="5400000">
              <a:off x="4290103" y="-571317"/>
              <a:ext cx="1226797" cy="7391401"/>
            </a:xfrm>
            <a:prstGeom prst="arc">
              <a:avLst>
                <a:gd name="adj1" fmla="val 16185237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Arc 110"/>
            <p:cNvSpPr/>
            <p:nvPr/>
          </p:nvSpPr>
          <p:spPr>
            <a:xfrm flipV="1">
              <a:off x="4422194" y="2488522"/>
              <a:ext cx="2702450" cy="914400"/>
            </a:xfrm>
            <a:prstGeom prst="arc">
              <a:avLst>
                <a:gd name="adj1" fmla="val 11724488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322207" y="3737782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flag2 := 0</a:t>
              </a:r>
            </a:p>
          </p:txBody>
        </p:sp>
        <p:sp>
          <p:nvSpPr>
            <p:cNvPr id="113" name="Arc 112"/>
            <p:cNvSpPr/>
            <p:nvPr/>
          </p:nvSpPr>
          <p:spPr>
            <a:xfrm>
              <a:off x="8450625" y="229108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Arc 113"/>
            <p:cNvSpPr/>
            <p:nvPr/>
          </p:nvSpPr>
          <p:spPr>
            <a:xfrm>
              <a:off x="697199" y="226556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flipV="1">
              <a:off x="3297637" y="2989240"/>
              <a:ext cx="1090292" cy="188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3249477" y="2589130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turn := 2</a:t>
              </a:r>
            </a:p>
          </p:txBody>
        </p:sp>
        <p:grpSp>
          <p:nvGrpSpPr>
            <p:cNvPr id="13" name="Group 116"/>
            <p:cNvGrpSpPr/>
            <p:nvPr/>
          </p:nvGrpSpPr>
          <p:grpSpPr>
            <a:xfrm>
              <a:off x="4364789" y="2755445"/>
              <a:ext cx="687514" cy="467589"/>
              <a:chOff x="5791200" y="2629702"/>
              <a:chExt cx="687514" cy="467589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Try2</a:t>
                </a:r>
              </a:p>
            </p:txBody>
          </p:sp>
        </p:grpSp>
        <p:grpSp>
          <p:nvGrpSpPr>
            <p:cNvPr id="14" name="Group 117"/>
            <p:cNvGrpSpPr/>
            <p:nvPr/>
          </p:nvGrpSpPr>
          <p:grpSpPr>
            <a:xfrm>
              <a:off x="6210244" y="2733345"/>
              <a:ext cx="687514" cy="467589"/>
              <a:chOff x="5791200" y="2629702"/>
              <a:chExt cx="687514" cy="467589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Try3</a:t>
                </a:r>
              </a:p>
            </p:txBody>
          </p:sp>
        </p:grpSp>
        <p:cxnSp>
          <p:nvCxnSpPr>
            <p:cNvPr id="119" name="Straight Arrow Connector 118"/>
            <p:cNvCxnSpPr>
              <a:endCxn id="123" idx="2"/>
            </p:cNvCxnSpPr>
            <p:nvPr/>
          </p:nvCxnSpPr>
          <p:spPr>
            <a:xfrm>
              <a:off x="5036259" y="2955580"/>
              <a:ext cx="1173985" cy="1156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5237054" y="2611686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flag1=1?</a:t>
              </a:r>
            </a:p>
          </p:txBody>
        </p:sp>
        <p:sp>
          <p:nvSpPr>
            <p:cNvPr id="121" name="Arc 120"/>
            <p:cNvSpPr/>
            <p:nvPr/>
          </p:nvSpPr>
          <p:spPr>
            <a:xfrm flipH="1">
              <a:off x="5115723" y="2474308"/>
              <a:ext cx="3590203" cy="914400"/>
            </a:xfrm>
            <a:prstGeom prst="arc">
              <a:avLst>
                <a:gd name="adj1" fmla="val 11308933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210244" y="2065505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else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0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7733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Test&amp;Set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Register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Beyond atomic registers: 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In one (atomic) step, can do more than just read or write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Stronger synchronization primitives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>
                <a:latin typeface="Comic Sans MS" pitchFamily="66" charset="0"/>
              </a:rPr>
              <a:t>Test&amp;Set</a:t>
            </a:r>
            <a:r>
              <a:rPr lang="en-US" sz="2000" dirty="0">
                <a:latin typeface="Comic Sans MS" pitchFamily="66" charset="0"/>
              </a:rPr>
              <a:t> Register: Holds a Booleans value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Reset operation: Changes the value to 0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err="1">
                <a:latin typeface="Comic Sans MS" pitchFamily="66" charset="0"/>
              </a:rPr>
              <a:t>Test&amp;Set</a:t>
            </a:r>
            <a:r>
              <a:rPr lang="en-US" sz="2000" dirty="0">
                <a:latin typeface="Comic Sans MS" pitchFamily="66" charset="0"/>
              </a:rPr>
              <a:t> operation: Returns the old value and changes value to 1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two processes are competing to execute </a:t>
            </a:r>
            <a:r>
              <a:rPr lang="en-US" sz="2000" dirty="0" err="1">
                <a:latin typeface="Comic Sans MS" pitchFamily="66" charset="0"/>
              </a:rPr>
              <a:t>Test&amp;Set</a:t>
            </a:r>
            <a:r>
              <a:rPr lang="en-US" sz="2000" dirty="0">
                <a:latin typeface="Comic Sans MS" pitchFamily="66" charset="0"/>
              </a:rPr>
              <a:t> on a register with value 0, one will get back 0 and other will get back 1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Modern processors support strong “atomic” operations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Compare-and-swap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Load-linked-store-conditional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Implementation is expensive (compared to read/write operations)!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3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333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Mutual Exclusion using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Test&amp;Set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Register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2411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Test&amp;SetReg</a:t>
            </a:r>
            <a:r>
              <a:rPr lang="en-US" sz="2000" dirty="0"/>
              <a:t>  free:= 0</a:t>
            </a:r>
          </a:p>
        </p:txBody>
      </p:sp>
      <p:cxnSp>
        <p:nvCxnSpPr>
          <p:cNvPr id="73" name="Straight Arrow Connector 72"/>
          <p:cNvCxnSpPr>
            <a:endCxn id="74" idx="2"/>
          </p:cNvCxnSpPr>
          <p:nvPr/>
        </p:nvCxnSpPr>
        <p:spPr>
          <a:xfrm>
            <a:off x="609600" y="2910892"/>
            <a:ext cx="53340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37072" y="1645124"/>
            <a:ext cx="1297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Process P1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828800" y="2962366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"/>
          <p:cNvGrpSpPr/>
          <p:nvPr/>
        </p:nvGrpSpPr>
        <p:grpSpPr>
          <a:xfrm>
            <a:off x="1143000" y="2677098"/>
            <a:ext cx="685800" cy="467589"/>
            <a:chOff x="5791200" y="2629702"/>
            <a:chExt cx="685800" cy="467589"/>
          </a:xfrm>
        </p:grpSpPr>
        <p:sp>
          <p:nvSpPr>
            <p:cNvPr id="74" name="Oval 7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48605" y="2663441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Idle</a:t>
              </a:r>
            </a:p>
          </p:txBody>
        </p:sp>
      </p:grpSp>
      <p:grpSp>
        <p:nvGrpSpPr>
          <p:cNvPr id="4" name="Group 32"/>
          <p:cNvGrpSpPr/>
          <p:nvPr/>
        </p:nvGrpSpPr>
        <p:grpSpPr>
          <a:xfrm>
            <a:off x="3581400" y="2710837"/>
            <a:ext cx="685800" cy="467589"/>
            <a:chOff x="5791200" y="2629702"/>
            <a:chExt cx="685800" cy="467589"/>
          </a:xfrm>
        </p:grpSpPr>
        <p:sp>
          <p:nvSpPr>
            <p:cNvPr id="34" name="Oval 3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48605" y="2663441"/>
              <a:ext cx="500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Try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4267200" y="2965442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94619" y="2492467"/>
            <a:ext cx="1559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t&amp;s</a:t>
            </a:r>
            <a:r>
              <a:rPr lang="en-US" sz="2000" dirty="0"/>
              <a:t>(free)=0 ?</a:t>
            </a:r>
          </a:p>
        </p:txBody>
      </p:sp>
      <p:grpSp>
        <p:nvGrpSpPr>
          <p:cNvPr id="5" name="Group 37"/>
          <p:cNvGrpSpPr/>
          <p:nvPr/>
        </p:nvGrpSpPr>
        <p:grpSpPr>
          <a:xfrm>
            <a:off x="6019800" y="2698934"/>
            <a:ext cx="685800" cy="467589"/>
            <a:chOff x="5791200" y="2629702"/>
            <a:chExt cx="685800" cy="467589"/>
          </a:xfrm>
        </p:grpSpPr>
        <p:sp>
          <p:nvSpPr>
            <p:cNvPr id="39" name="Oval 38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48605" y="2663441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Crit</a:t>
              </a:r>
              <a:endParaRPr lang="en-US" sz="2000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966476" y="2017161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else</a:t>
            </a:r>
          </a:p>
        </p:txBody>
      </p:sp>
      <p:sp>
        <p:nvSpPr>
          <p:cNvPr id="30" name="Arc 29"/>
          <p:cNvSpPr/>
          <p:nvPr/>
        </p:nvSpPr>
        <p:spPr>
          <a:xfrm rot="5400000">
            <a:off x="3491821" y="704952"/>
            <a:ext cx="914400" cy="4963832"/>
          </a:xfrm>
          <a:prstGeom prst="arc">
            <a:avLst>
              <a:gd name="adj1" fmla="val 16200000"/>
              <a:gd name="adj2" fmla="val 5473762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3736073" y="2502456"/>
            <a:ext cx="914400" cy="914400"/>
          </a:xfrm>
          <a:prstGeom prst="arc">
            <a:avLst>
              <a:gd name="adj1" fmla="val 12950255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319710" y="3291385"/>
            <a:ext cx="129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reset(free)</a:t>
            </a:r>
          </a:p>
        </p:txBody>
      </p:sp>
      <p:sp>
        <p:nvSpPr>
          <p:cNvPr id="86" name="Arc 85"/>
          <p:cNvSpPr/>
          <p:nvPr/>
        </p:nvSpPr>
        <p:spPr>
          <a:xfrm>
            <a:off x="6123166" y="2287376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86"/>
          <p:cNvSpPr/>
          <p:nvPr/>
        </p:nvSpPr>
        <p:spPr>
          <a:xfrm>
            <a:off x="1230599" y="2252123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6934200" y="3644068"/>
            <a:ext cx="170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this correct?</a:t>
            </a:r>
          </a:p>
        </p:txBody>
      </p:sp>
      <p:grpSp>
        <p:nvGrpSpPr>
          <p:cNvPr id="6" name="Group 2"/>
          <p:cNvGrpSpPr/>
          <p:nvPr/>
        </p:nvGrpSpPr>
        <p:grpSpPr>
          <a:xfrm>
            <a:off x="321235" y="3846513"/>
            <a:ext cx="6468528" cy="2046371"/>
            <a:chOff x="321235" y="3846513"/>
            <a:chExt cx="6468528" cy="2046371"/>
          </a:xfrm>
        </p:grpSpPr>
        <p:cxnSp>
          <p:nvCxnSpPr>
            <p:cNvPr id="50" name="Straight Arrow Connector 49"/>
            <p:cNvCxnSpPr>
              <a:endCxn id="55" idx="2"/>
            </p:cNvCxnSpPr>
            <p:nvPr/>
          </p:nvCxnSpPr>
          <p:spPr>
            <a:xfrm>
              <a:off x="693763" y="5112281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21235" y="3846513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P2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1912963" y="5163755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53"/>
            <p:cNvGrpSpPr/>
            <p:nvPr/>
          </p:nvGrpSpPr>
          <p:grpSpPr>
            <a:xfrm>
              <a:off x="1227163" y="4878487"/>
              <a:ext cx="685800" cy="467589"/>
              <a:chOff x="5791200" y="2629702"/>
              <a:chExt cx="685800" cy="467589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Idle</a:t>
                </a:r>
              </a:p>
            </p:txBody>
          </p:sp>
        </p:grpSp>
        <p:grpSp>
          <p:nvGrpSpPr>
            <p:cNvPr id="8" name="Group 56"/>
            <p:cNvGrpSpPr/>
            <p:nvPr/>
          </p:nvGrpSpPr>
          <p:grpSpPr>
            <a:xfrm>
              <a:off x="3665563" y="4912226"/>
              <a:ext cx="685800" cy="467589"/>
              <a:chOff x="5791200" y="2629702"/>
              <a:chExt cx="685800" cy="4675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848605" y="2663441"/>
                <a:ext cx="500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</a:t>
                </a: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4351363" y="5166831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678782" y="4693856"/>
              <a:ext cx="15598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t&amp;s</a:t>
              </a:r>
              <a:r>
                <a:rPr lang="en-US" sz="2000" dirty="0"/>
                <a:t>(free)=0 ?</a:t>
              </a:r>
            </a:p>
          </p:txBody>
        </p:sp>
        <p:grpSp>
          <p:nvGrpSpPr>
            <p:cNvPr id="9" name="Group 61"/>
            <p:cNvGrpSpPr/>
            <p:nvPr/>
          </p:nvGrpSpPr>
          <p:grpSpPr>
            <a:xfrm>
              <a:off x="6103963" y="4900323"/>
              <a:ext cx="685800" cy="467589"/>
              <a:chOff x="5791200" y="2629702"/>
              <a:chExt cx="685800" cy="467589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Crit</a:t>
                </a:r>
                <a:endParaRPr lang="en-US" sz="2000" dirty="0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4050639" y="4218550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else</a:t>
              </a:r>
            </a:p>
          </p:txBody>
        </p:sp>
        <p:sp>
          <p:nvSpPr>
            <p:cNvPr id="66" name="Arc 65"/>
            <p:cNvSpPr/>
            <p:nvPr/>
          </p:nvSpPr>
          <p:spPr>
            <a:xfrm rot="5400000">
              <a:off x="3575984" y="2906341"/>
              <a:ext cx="914400" cy="4963832"/>
            </a:xfrm>
            <a:prstGeom prst="arc">
              <a:avLst>
                <a:gd name="adj1" fmla="val 16200000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c 66"/>
            <p:cNvSpPr/>
            <p:nvPr/>
          </p:nvSpPr>
          <p:spPr>
            <a:xfrm>
              <a:off x="3820236" y="4703845"/>
              <a:ext cx="914400" cy="914400"/>
            </a:xfrm>
            <a:prstGeom prst="arc">
              <a:avLst>
                <a:gd name="adj1" fmla="val 12950255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403873" y="5492774"/>
              <a:ext cx="12922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reset(free)</a:t>
              </a:r>
            </a:p>
          </p:txBody>
        </p:sp>
        <p:sp>
          <p:nvSpPr>
            <p:cNvPr id="70" name="Arc 69"/>
            <p:cNvSpPr/>
            <p:nvPr/>
          </p:nvSpPr>
          <p:spPr>
            <a:xfrm>
              <a:off x="6207329" y="4488765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>
              <a:off x="1314762" y="4453512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7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5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3386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37" grpId="0"/>
      <p:bldP spid="69" grpId="0"/>
      <p:bldP spid="30" grpId="0" animBg="1"/>
      <p:bldP spid="31" grpId="0" animBg="1"/>
      <p:bldP spid="85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Another Look at Asynchronous Execution Model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90600" y="12954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990600" y="160020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95400" y="1295400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nat</a:t>
            </a:r>
            <a:r>
              <a:rPr lang="en-US" dirty="0"/>
              <a:t> x:=0; y:=0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95400" y="16764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x</a:t>
            </a:r>
            <a:r>
              <a:rPr lang="en-US" dirty="0"/>
              <a:t>:  x := x+1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5400" y="2057400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y</a:t>
            </a:r>
            <a:r>
              <a:rPr lang="en-US" dirty="0"/>
              <a:t>:  y :=y+1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Tasks A</a:t>
            </a:r>
            <a:r>
              <a:rPr lang="en-US" sz="20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</a:rPr>
              <a:t> and A</a:t>
            </a:r>
            <a:r>
              <a:rPr lang="en-US" sz="2000" baseline="-25000" dirty="0">
                <a:latin typeface="Comic Sans MS" pitchFamily="66" charset="0"/>
              </a:rPr>
              <a:t>y</a:t>
            </a:r>
            <a:r>
              <a:rPr lang="en-US" sz="2000" dirty="0">
                <a:latin typeface="Comic Sans MS" pitchFamily="66" charset="0"/>
              </a:rPr>
              <a:t> execute in an arbitrary order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Motivation: If we establish that all possible executions of this asynchronous design satisfy some requirement, then this will hold in every implementation of this </a:t>
            </a:r>
            <a:endParaRPr lang="en-US" sz="2000" baseline="-25000" dirty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Are the following realistic executions?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	(0,0) 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(1,0)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(2,0)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(3,0)  …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(105,0)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 …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	</a:t>
            </a:r>
            <a:r>
              <a:rPr lang="en-US" sz="2000" dirty="0">
                <a:latin typeface="Comic Sans MS" pitchFamily="66" charset="0"/>
              </a:rPr>
              <a:t>(0,0)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(1,0)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(2,0)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(2,1)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(2,2) …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(2,105)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-&gt;…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Does the system satisfy the following requirement: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“In every execution, values of both x and y eventually exceed 10”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6248400" y="1066800"/>
          <a:ext cx="2372155" cy="1889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1" name="Acrobat Document" r:id="rId3" imgW="1590543" imgH="1266757" progId="AcroExch.Document.7">
                  <p:embed/>
                </p:oleObj>
              </mc:Choice>
              <mc:Fallback>
                <p:oleObj name="Acrobat Document" r:id="rId3" imgW="1590543" imgH="12667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066800"/>
                        <a:ext cx="2372155" cy="18892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382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5622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Assumption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90600" y="12954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990600" y="160020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95400" y="1295400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nat</a:t>
            </a:r>
            <a:r>
              <a:rPr lang="en-US" dirty="0"/>
              <a:t> x:=0; y:=0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95400" y="16764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x</a:t>
            </a:r>
            <a:r>
              <a:rPr lang="en-US" dirty="0"/>
              <a:t>:  x := x+1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5400" y="2057400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y</a:t>
            </a:r>
            <a:r>
              <a:rPr lang="en-US" dirty="0"/>
              <a:t>:  y :=y+1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Fairness assumption for a task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Assumption about the underlying platform/scheduler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Informally, an infinite execution is unfair for a task if the task does not get a chance to execute </a:t>
            </a:r>
            <a:endParaRPr lang="en-US" sz="2000" baseline="-25000" dirty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Unfair to A</a:t>
            </a:r>
            <a:r>
              <a:rPr lang="en-US" sz="2000" baseline="-25000" dirty="0">
                <a:latin typeface="Comic Sans MS" pitchFamily="66" charset="0"/>
              </a:rPr>
              <a:t>y</a:t>
            </a:r>
            <a:r>
              <a:rPr lang="en-US" sz="2000" dirty="0">
                <a:latin typeface="Comic Sans MS" pitchFamily="66" charset="0"/>
              </a:rPr>
              <a:t>: (0,0) 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(1,0)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(2,0)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(3,0)  …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(105,0)   …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Unfair to A</a:t>
            </a:r>
            <a:r>
              <a:rPr lang="en-US" sz="2000" baseline="-25000" dirty="0">
                <a:latin typeface="Comic Sans MS" pitchFamily="66" charset="0"/>
                <a:sym typeface="Wingdings" pitchFamily="2" charset="2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:</a:t>
            </a:r>
            <a:r>
              <a:rPr lang="en-US" sz="2000" dirty="0">
                <a:latin typeface="Comic Sans MS" pitchFamily="66" charset="0"/>
              </a:rPr>
              <a:t> (0,0)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(1,0)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(2,0)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(2,1)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(2,2) … (2,105)…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Fairness assumptions restrict the set of “possible” executions to realistic ones without putting concrete bounds on relative speeds</a:t>
            </a:r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6248400" y="1066800"/>
          <a:ext cx="2372155" cy="1889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5" name="Acrobat Document" r:id="rId3" imgW="1590543" imgH="1266757" progId="AcroExch.Document.7">
                  <p:embed/>
                </p:oleObj>
              </mc:Choice>
              <mc:Fallback>
                <p:oleObj name="Acrobat Document" r:id="rId3" imgW="1590543" imgH="12667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066800"/>
                        <a:ext cx="2372155" cy="18892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06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1416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Formalizing Fairness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Definition 1: An infinite execution is fair to a task A, if the task A is executed repeatedly (i.e. infinitely often) during this execution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Is this fair to task B</a:t>
            </a:r>
            <a:r>
              <a:rPr lang="en-US" sz="2000" baseline="-25000" dirty="0">
                <a:latin typeface="Comic Sans MS" pitchFamily="66" charset="0"/>
              </a:rPr>
              <a:t>y</a:t>
            </a:r>
            <a:r>
              <a:rPr lang="en-US" sz="2000" dirty="0">
                <a:latin typeface="Comic Sans MS" pitchFamily="66" charset="0"/>
              </a:rPr>
              <a:t> of P2?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(0,0)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 err="1">
                <a:latin typeface="Comic Sans MS" pitchFamily="66" charset="0"/>
                <a:sym typeface="Wingdings" pitchFamily="2" charset="2"/>
              </a:rPr>
              <a:t>B</a:t>
            </a:r>
            <a:r>
              <a:rPr lang="en-US" sz="1600" baseline="-25000" dirty="0" err="1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(1,0) -</a:t>
            </a:r>
            <a:r>
              <a:rPr lang="en-US" sz="1600" dirty="0" err="1">
                <a:latin typeface="Comic Sans MS" pitchFamily="66" charset="0"/>
                <a:sym typeface="Wingdings" pitchFamily="2" charset="2"/>
              </a:rPr>
              <a:t>B</a:t>
            </a:r>
            <a:r>
              <a:rPr lang="en-US" sz="1600" baseline="-25000" dirty="0" err="1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(2,0) -</a:t>
            </a:r>
            <a:r>
              <a:rPr lang="en-US" sz="1600" dirty="0" err="1">
                <a:latin typeface="Comic Sans MS" pitchFamily="66" charset="0"/>
                <a:sym typeface="Wingdings" pitchFamily="2" charset="2"/>
              </a:rPr>
              <a:t>B</a:t>
            </a:r>
            <a:r>
              <a:rPr lang="en-US" sz="1600" baseline="-25000" dirty="0" err="1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(3,0) -</a:t>
            </a:r>
            <a:r>
              <a:rPr lang="en-US" sz="1600" dirty="0" err="1">
                <a:latin typeface="Comic Sans MS" pitchFamily="66" charset="0"/>
                <a:sym typeface="Wingdings" pitchFamily="2" charset="2"/>
              </a:rPr>
              <a:t>B</a:t>
            </a:r>
            <a:r>
              <a:rPr lang="en-US" sz="1600" baseline="-25000" dirty="0" err="1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… (105,0) -</a:t>
            </a:r>
            <a:r>
              <a:rPr lang="en-US" sz="1600" dirty="0" err="1">
                <a:latin typeface="Comic Sans MS" pitchFamily="66" charset="0"/>
                <a:sym typeface="Wingdings" pitchFamily="2" charset="2"/>
              </a:rPr>
              <a:t>B</a:t>
            </a:r>
            <a:r>
              <a:rPr lang="en-US" sz="1600" baseline="-25000" dirty="0" err="1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…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After first step, the task B</a:t>
            </a:r>
            <a:r>
              <a:rPr lang="en-US" sz="2000" baseline="-25000" dirty="0">
                <a:latin typeface="Comic Sans MS" pitchFamily="66" charset="0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is not enabled, and thus, cannot be executed. So this execution is a possible execution, and so should be considered fair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Definition 2: An infinite execution is fair to a task A, if repeatedly, either task A is executed or is disabled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926068"/>
            <a:ext cx="2286000" cy="1512332"/>
            <a:chOff x="990600" y="926068"/>
            <a:chExt cx="2286000" cy="1512332"/>
          </a:xfrm>
        </p:grpSpPr>
        <p:sp>
          <p:nvSpPr>
            <p:cNvPr id="28" name="Rectangle 27"/>
            <p:cNvSpPr/>
            <p:nvPr/>
          </p:nvSpPr>
          <p:spPr>
            <a:xfrm>
              <a:off x="990600" y="1295400"/>
              <a:ext cx="2286000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990600" y="1600200"/>
              <a:ext cx="228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295400" y="1295400"/>
              <a:ext cx="1453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nat</a:t>
              </a:r>
              <a:r>
                <a:rPr lang="en-US" dirty="0"/>
                <a:t> x:=0; y:=0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95400" y="1676400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x</a:t>
              </a:r>
              <a:r>
                <a:rPr lang="en-US" dirty="0"/>
                <a:t>:  x := x+1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95400" y="2057400"/>
              <a:ext cx="1222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y</a:t>
              </a:r>
              <a:r>
                <a:rPr lang="en-US" dirty="0"/>
                <a:t>:  y :=y+1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91737" y="926068"/>
              <a:ext cx="11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Process P1</a:t>
              </a:r>
            </a:p>
          </p:txBody>
        </p:sp>
      </p:grpSp>
      <p:grpSp>
        <p:nvGrpSpPr>
          <p:cNvPr id="4" name="Group 13"/>
          <p:cNvGrpSpPr/>
          <p:nvPr/>
        </p:nvGrpSpPr>
        <p:grpSpPr>
          <a:xfrm>
            <a:off x="4572000" y="933313"/>
            <a:ext cx="2286000" cy="1512332"/>
            <a:chOff x="990600" y="926068"/>
            <a:chExt cx="2286000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286000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990600" y="1600200"/>
              <a:ext cx="228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453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nat</a:t>
              </a:r>
              <a:r>
                <a:rPr lang="en-US" dirty="0"/>
                <a:t> x:=0; y:=0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258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</a:t>
              </a:r>
              <a:r>
                <a:rPr lang="en-US" baseline="-25000" dirty="0" err="1"/>
                <a:t>x</a:t>
              </a:r>
              <a:r>
                <a:rPr lang="en-US" dirty="0"/>
                <a:t>:  x := x+1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1880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y</a:t>
              </a:r>
              <a:r>
                <a:rPr lang="en-US" dirty="0"/>
                <a:t>:  x=0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y :=y+1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1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Process P2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2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2052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Weak vs Strong Fairness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Is this fair to task A</a:t>
            </a:r>
            <a:r>
              <a:rPr lang="en-US" sz="2000" baseline="-25000" dirty="0">
                <a:latin typeface="Comic Sans MS" pitchFamily="66" charset="0"/>
              </a:rPr>
              <a:t>y</a:t>
            </a:r>
            <a:r>
              <a:rPr lang="en-US" sz="2000" dirty="0">
                <a:latin typeface="Comic Sans MS" pitchFamily="66" charset="0"/>
              </a:rPr>
              <a:t> of P3?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(0,0) 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(1,0)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(2,0)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(3,0)  …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(105,0) -</a:t>
            </a:r>
            <a:r>
              <a:rPr lang="en-US" sz="1600" dirty="0">
                <a:latin typeface="Comic Sans MS" pitchFamily="66" charset="0"/>
              </a:rPr>
              <a:t>A</a:t>
            </a:r>
            <a:r>
              <a:rPr lang="en-US" sz="16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-&gt;  …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Task A</a:t>
            </a:r>
            <a:r>
              <a:rPr lang="en-US" sz="2000" baseline="-25000" dirty="0">
                <a:latin typeface="Comic Sans MS" pitchFamily="66" charset="0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is not continuously enabled, and thus, this is fair according to definition 2 (called weak fairness)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Definition 3 (Strong fairness): An infinite execution is fair to a task A, if task A is either executed repeatedly, or disabled from a certain step onwards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Above execution is weakly-fair to task A</a:t>
            </a:r>
            <a:r>
              <a:rPr lang="en-US" sz="2000" baseline="-25000" dirty="0">
                <a:latin typeface="Comic Sans MS" pitchFamily="66" charset="0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but not strongly-fair</a:t>
            </a:r>
          </a:p>
        </p:txBody>
      </p:sp>
      <p:grpSp>
        <p:nvGrpSpPr>
          <p:cNvPr id="3" name="Group 13"/>
          <p:cNvGrpSpPr/>
          <p:nvPr/>
        </p:nvGrpSpPr>
        <p:grpSpPr>
          <a:xfrm>
            <a:off x="3006488" y="1052436"/>
            <a:ext cx="2860912" cy="1512332"/>
            <a:chOff x="990600" y="926068"/>
            <a:chExt cx="2860912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990600" y="1600200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453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nat</a:t>
              </a:r>
              <a:r>
                <a:rPr lang="en-US" dirty="0"/>
                <a:t> x:=0; y:=0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x</a:t>
              </a:r>
              <a:r>
                <a:rPr lang="en-US" dirty="0"/>
                <a:t>:  x := x+1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2247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y</a:t>
              </a:r>
              <a:r>
                <a:rPr lang="en-US" dirty="0"/>
                <a:t>:  even(x)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y :=y+1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1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Process P3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5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27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Assumption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Fairness assumption for an asynchronous process P: for each output and internal task: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No assumption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Weak-fairness assumption, or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Strong-fairness assumption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Restricts the set of possible infinite executions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weak-fairness is assumed for a task A, then the execution must be weakly-fair for task A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strong-fairness is assumed for a task A, then the execution must be strongly-fair for task A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Affects whether the process meets a requirement: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Maybe not all executions satisfy the given requirement, but all fair executions satisfy the requirement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47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90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under Fairness Assumptions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90600" y="12954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990600" y="160020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95400" y="1295400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nat</a:t>
            </a:r>
            <a:r>
              <a:rPr lang="en-US" dirty="0"/>
              <a:t> x:=0; y:=0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95400" y="16764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x</a:t>
            </a:r>
            <a:r>
              <a:rPr lang="en-US" dirty="0"/>
              <a:t>:  x := x+1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5400" y="2057400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y</a:t>
            </a:r>
            <a:r>
              <a:rPr lang="en-US" dirty="0"/>
              <a:t>:  y :=y+1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5146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Under what fairness assumptions do P1 and P3 satisfy following?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Requirement: Eventually (</a:t>
            </a:r>
            <a:r>
              <a:rPr lang="en-US" sz="2000" dirty="0" err="1">
                <a:latin typeface="Comic Sans MS" pitchFamily="66" charset="0"/>
              </a:rPr>
              <a:t>x+y</a:t>
            </a:r>
            <a:r>
              <a:rPr lang="en-US" sz="2000" dirty="0">
                <a:latin typeface="Comic Sans MS" pitchFamily="66" charset="0"/>
              </a:rPr>
              <a:t> &gt; 10)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Both satisfy this without any fairness assumption 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Requirement: Eventually (x &gt; 10)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P1 with weak-fairness for A</a:t>
            </a:r>
            <a:r>
              <a:rPr lang="en-US" sz="20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</a:rPr>
              <a:t>, P3 with weak-fairness for </a:t>
            </a:r>
            <a:r>
              <a:rPr lang="en-US" sz="2000" dirty="0" err="1">
                <a:latin typeface="Comic Sans MS" pitchFamily="66" charset="0"/>
              </a:rPr>
              <a:t>B</a:t>
            </a:r>
            <a:r>
              <a:rPr lang="en-US" sz="2000" baseline="-25000" dirty="0" err="1">
                <a:latin typeface="Comic Sans MS" pitchFamily="66" charset="0"/>
              </a:rPr>
              <a:t>x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Requirement: Eventually (y &gt; 10)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P1 with weak-fairness for A</a:t>
            </a:r>
            <a:r>
              <a:rPr lang="en-US" sz="2000" baseline="-25000" dirty="0">
                <a:latin typeface="Comic Sans MS" pitchFamily="66" charset="0"/>
              </a:rPr>
              <a:t>y</a:t>
            </a:r>
            <a:r>
              <a:rPr lang="en-US" sz="2000" dirty="0">
                <a:latin typeface="Comic Sans MS" pitchFamily="66" charset="0"/>
              </a:rPr>
              <a:t>, P3 with strong-fairness for B</a:t>
            </a:r>
            <a:r>
              <a:rPr lang="en-US" sz="2000" baseline="-25000" dirty="0">
                <a:latin typeface="Comic Sans MS" pitchFamily="66" charset="0"/>
              </a:rPr>
              <a:t>y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Requirement: Eventually (x &gt; y)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Not satisfied, no matter what fairness assumption we make!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4953000" y="935419"/>
            <a:ext cx="2860912" cy="1512332"/>
            <a:chOff x="990600" y="926068"/>
            <a:chExt cx="2860912" cy="1512332"/>
          </a:xfrm>
        </p:grpSpPr>
        <p:sp>
          <p:nvSpPr>
            <p:cNvPr id="13" name="Rectangle 12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990600" y="1600200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295400" y="1295400"/>
              <a:ext cx="1453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nat</a:t>
              </a:r>
              <a:r>
                <a:rPr lang="en-US" dirty="0"/>
                <a:t> x:=0; y:=0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95400" y="1676400"/>
              <a:ext cx="1258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</a:t>
              </a:r>
              <a:r>
                <a:rPr lang="en-US" baseline="-25000" dirty="0" err="1"/>
                <a:t>x</a:t>
              </a:r>
              <a:r>
                <a:rPr lang="en-US" dirty="0"/>
                <a:t>:  x := x+1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95400" y="2057400"/>
              <a:ext cx="2242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y</a:t>
              </a:r>
              <a:r>
                <a:rPr lang="en-US" dirty="0"/>
                <a:t>:  even(x)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y :=y+1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1737" y="926068"/>
              <a:ext cx="11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Process P3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90600" y="924045"/>
            <a:ext cx="11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P1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0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859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Asynchronous Buffer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819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722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in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48400" y="16764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out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352800" y="1905000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1600200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{0,1,null} x := null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10000" y="1981200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  <a:r>
              <a:rPr lang="en-US" sz="1600" baseline="-25000" dirty="0"/>
              <a:t>i</a:t>
            </a:r>
            <a:r>
              <a:rPr lang="en-US" sz="1600" dirty="0"/>
              <a:t>: x := 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2800" y="2362200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  <a:r>
              <a:rPr lang="en-US" sz="1600" baseline="-25000" dirty="0"/>
              <a:t>o</a:t>
            </a:r>
            <a:r>
              <a:rPr lang="en-US" sz="1600" dirty="0"/>
              <a:t>: x != null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{ out:=x; x:=null}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Execution Model: In one step, only a single task is executed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Processing of inputs (by input tasks) is decoupled from production of outputs (by output tasks)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 task can be executed if it is enabled, i.e., its guard condition holds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multiple tasks enabled, one of them is executed</a:t>
            </a:r>
            <a:endParaRPr lang="en-US" sz="2000" dirty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Sample Execution: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	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	null 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524000" y="5410200"/>
            <a:ext cx="924110" cy="628710"/>
            <a:chOff x="1676400" y="5638800"/>
            <a:chExt cx="924110" cy="628710"/>
          </a:xfrm>
        </p:grpSpPr>
        <p:sp>
          <p:nvSpPr>
            <p:cNvPr id="24" name="TextBox 23"/>
            <p:cNvSpPr txBox="1"/>
            <p:nvPr/>
          </p:nvSpPr>
          <p:spPr>
            <a:xfrm>
              <a:off x="1676400" y="5638800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in?0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14600" y="5410200"/>
            <a:ext cx="1182193" cy="628710"/>
            <a:chOff x="1676400" y="5638800"/>
            <a:chExt cx="1182193" cy="628710"/>
          </a:xfrm>
        </p:grpSpPr>
        <p:sp>
          <p:nvSpPr>
            <p:cNvPr id="30" name="TextBox 29"/>
            <p:cNvSpPr txBox="1"/>
            <p:nvPr/>
          </p:nvSpPr>
          <p:spPr>
            <a:xfrm>
              <a:off x="1676400" y="5638800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out!0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286000" y="5867400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null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733800" y="5410200"/>
            <a:ext cx="924110" cy="628710"/>
            <a:chOff x="1676400" y="5638800"/>
            <a:chExt cx="924110" cy="628710"/>
          </a:xfrm>
        </p:grpSpPr>
        <p:sp>
          <p:nvSpPr>
            <p:cNvPr id="40" name="TextBox 39"/>
            <p:cNvSpPr txBox="1"/>
            <p:nvPr/>
          </p:nvSpPr>
          <p:spPr>
            <a:xfrm>
              <a:off x="1676400" y="5638800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in?1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00600" y="5410200"/>
            <a:ext cx="924110" cy="628710"/>
            <a:chOff x="1676400" y="5638800"/>
            <a:chExt cx="924110" cy="628710"/>
          </a:xfrm>
        </p:grpSpPr>
        <p:sp>
          <p:nvSpPr>
            <p:cNvPr id="48" name="TextBox 47"/>
            <p:cNvSpPr txBox="1"/>
            <p:nvPr/>
          </p:nvSpPr>
          <p:spPr>
            <a:xfrm>
              <a:off x="1676400" y="5638800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in?0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91200" y="5410200"/>
            <a:ext cx="1182193" cy="628710"/>
            <a:chOff x="1676400" y="5638800"/>
            <a:chExt cx="1182193" cy="628710"/>
          </a:xfrm>
        </p:grpSpPr>
        <p:sp>
          <p:nvSpPr>
            <p:cNvPr id="52" name="TextBox 51"/>
            <p:cNvSpPr txBox="1"/>
            <p:nvPr/>
          </p:nvSpPr>
          <p:spPr>
            <a:xfrm>
              <a:off x="1676400" y="5638800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out!0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286000" y="5867400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null</a:t>
              </a:r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>
            <a:off x="6934200" y="5829300"/>
            <a:ext cx="990600" cy="0"/>
          </a:xfrm>
          <a:prstGeom prst="straightConnector1">
            <a:avLst/>
          </a:prstGeom>
          <a:ln w="254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Assumption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Fairness assumption for an asynchronous process P: for each output and internal task: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No assumption,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Weak-fairness assumption, or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Strong-fairness assumption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Restricts the set of possible infinite executions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weak-fairness is assumed for a task A, then the scheduler must be weakly-fair for task A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strong-fairness is assumed for a task A, then the scheduler must be strongly-fair for task A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Affects whether the process meets a requirement: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Maybe not all executions satisfy the given requirement, but all fair executions satisfy the requirement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2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90554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3886200"/>
            <a:ext cx="74676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latin typeface="Comic Sans MS" pitchFamily="66" charset="0"/>
              </a:rPr>
              <a:t>What fairness assumptions should we make?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286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828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800" y="1447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29400" y="19050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out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queue(</a:t>
            </a:r>
            <a:r>
              <a:rPr lang="en-US" sz="1600" dirty="0" err="1"/>
              <a:t>msg</a:t>
            </a:r>
            <a:r>
              <a:rPr lang="en-US" sz="1600" dirty="0"/>
              <a:t>) x1 := null; x2 := null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A1: ~Full(x1)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Enqueue</a:t>
            </a:r>
            <a:r>
              <a:rPr lang="en-US" sz="1600" dirty="0"/>
              <a:t>(in1, x1)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28800" y="2971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2590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A2: ~Full(x2)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Enqueue</a:t>
            </a:r>
            <a:r>
              <a:rPr lang="en-US" sz="1600" dirty="0"/>
              <a:t>(in2, x2)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B1: ~Empty(x1)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</a:t>
            </a:r>
            <a:r>
              <a:rPr lang="en-US" sz="1600" dirty="0" err="1"/>
              <a:t>Dequeue</a:t>
            </a:r>
            <a:r>
              <a:rPr lang="en-US" sz="1600" dirty="0"/>
              <a:t>(x1)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B2: ~Empty(x2)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</a:t>
            </a:r>
            <a:r>
              <a:rPr lang="en-US" sz="1600" dirty="0" err="1"/>
              <a:t>Dequeue</a:t>
            </a:r>
            <a:r>
              <a:rPr lang="en-US" sz="1600" dirty="0"/>
              <a:t>(x2)</a:t>
            </a: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04800" y="4343400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Weak-fairness for output tasks B1 and B2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304800" y="4800600"/>
            <a:ext cx="8839200" cy="124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With this assumption, following requirement is satisfied: whenever an input message is received, it is eventually output</a:t>
            </a:r>
          </a:p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Does not hold without fairness assumption, but weak-fairness suffices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4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0865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0" grpId="0" build="p"/>
      <p:bldP spid="2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Unreliable FIFO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3657600"/>
            <a:ext cx="74676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latin typeface="Comic Sans MS" pitchFamily="66" charset="0"/>
              </a:rPr>
              <a:t>Tasks A and B1 model normal input/output behavior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37643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49272" y="2427596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799" y="192037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29400" y="1995437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out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queue(</a:t>
            </a:r>
            <a:r>
              <a:rPr lang="en-US" sz="1600" dirty="0" err="1"/>
              <a:t>msg</a:t>
            </a:r>
            <a:r>
              <a:rPr lang="en-US" sz="1600" dirty="0"/>
              <a:t>) x := null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A:  </a:t>
            </a:r>
            <a:r>
              <a:rPr lang="en-US" sz="1600" dirty="0" err="1"/>
              <a:t>Enqueue</a:t>
            </a:r>
            <a:r>
              <a:rPr lang="en-US" sz="1600" dirty="0"/>
              <a:t>(in, x)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3300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B1: ~Empty(x)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</a:t>
            </a:r>
            <a:r>
              <a:rPr lang="en-US" sz="1600" dirty="0" err="1"/>
              <a:t>Dequeue</a:t>
            </a:r>
            <a:r>
              <a:rPr lang="en-US" sz="1600" dirty="0"/>
              <a:t>( x)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2613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B2: ~Empty(x)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Dequeue</a:t>
            </a:r>
            <a:r>
              <a:rPr lang="en-US" sz="1600" dirty="0"/>
              <a:t>(x)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2943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B3: ~Empty(x)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Front(x)</a:t>
            </a: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81000" y="4122761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Task B2: Loss of message</a:t>
            </a: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381000" y="4587353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Task B3: Duplication of message</a:t>
            </a:r>
          </a:p>
        </p:txBody>
      </p:sp>
      <p:sp>
        <p:nvSpPr>
          <p:cNvPr id="30" name="Content Placeholder 3"/>
          <p:cNvSpPr txBox="1">
            <a:spLocks/>
          </p:cNvSpPr>
          <p:nvPr/>
        </p:nvSpPr>
        <p:spPr>
          <a:xfrm>
            <a:off x="381000" y="5125302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What are “natural” fairness assumptions for these tasks?</a:t>
            </a:r>
          </a:p>
        </p:txBody>
      </p:sp>
      <p:sp>
        <p:nvSpPr>
          <p:cNvPr id="35" name="Content Placeholder 3"/>
          <p:cNvSpPr txBox="1">
            <a:spLocks/>
          </p:cNvSpPr>
          <p:nvPr/>
        </p:nvSpPr>
        <p:spPr>
          <a:xfrm>
            <a:off x="457200" y="5638800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Strong fairness for B1, no assumptions for B2 and B3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57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0" grpId="0" build="p"/>
      <p:bldP spid="29" grpId="0" build="p"/>
      <p:bldP spid="30" grpId="0" build="p"/>
      <p:bldP spid="3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71596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Assumptions for Mutual Exclusion Protocol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502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AtomicReg</a:t>
            </a:r>
            <a:r>
              <a:rPr lang="en-US" sz="2000" dirty="0"/>
              <a:t> </a:t>
            </a:r>
            <a:r>
              <a:rPr lang="en-US" sz="2000" dirty="0" err="1"/>
              <a:t>bool</a:t>
            </a:r>
            <a:r>
              <a:rPr lang="en-US" sz="2000" dirty="0"/>
              <a:t> flag1 := 0; flag2 := 0; {1,2} turn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0" y="1295400"/>
            <a:ext cx="8932381" cy="2492768"/>
            <a:chOff x="76200" y="1645124"/>
            <a:chExt cx="8932381" cy="2492768"/>
          </a:xfrm>
        </p:grpSpPr>
        <p:cxnSp>
          <p:nvCxnSpPr>
            <p:cNvPr id="73" name="Straight Arrow Connector 72"/>
            <p:cNvCxnSpPr>
              <a:endCxn id="74" idx="2"/>
            </p:cNvCxnSpPr>
            <p:nvPr/>
          </p:nvCxnSpPr>
          <p:spPr>
            <a:xfrm>
              <a:off x="76200" y="2924329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37072" y="1645124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P1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1295400" y="2975803"/>
              <a:ext cx="1295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609600" y="2690535"/>
              <a:ext cx="685800" cy="467589"/>
              <a:chOff x="5791200" y="2629702"/>
              <a:chExt cx="685800" cy="46758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Idle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295400" y="247430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flag1 := 1</a:t>
              </a:r>
            </a:p>
          </p:txBody>
        </p:sp>
        <p:grpSp>
          <p:nvGrpSpPr>
            <p:cNvPr id="5" name="Group 32"/>
            <p:cNvGrpSpPr/>
            <p:nvPr/>
          </p:nvGrpSpPr>
          <p:grpSpPr>
            <a:xfrm>
              <a:off x="2610123" y="2739298"/>
              <a:ext cx="687514" cy="467589"/>
              <a:chOff x="5791200" y="2629702"/>
              <a:chExt cx="687514" cy="46758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Try1</a:t>
                </a:r>
              </a:p>
            </p:txBody>
          </p:sp>
        </p:grpSp>
        <p:cxnSp>
          <p:nvCxnSpPr>
            <p:cNvPr id="36" name="Straight Arrow Connector 35"/>
            <p:cNvCxnSpPr>
              <a:endCxn id="41" idx="1"/>
            </p:cNvCxnSpPr>
            <p:nvPr/>
          </p:nvCxnSpPr>
          <p:spPr>
            <a:xfrm flipV="1">
              <a:off x="6905867" y="2924305"/>
              <a:ext cx="1474319" cy="4283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250559" y="2555390"/>
              <a:ext cx="10647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turn=2 ?</a:t>
              </a:r>
            </a:p>
          </p:txBody>
        </p:sp>
        <p:grpSp>
          <p:nvGrpSpPr>
            <p:cNvPr id="6" name="Group 37"/>
            <p:cNvGrpSpPr/>
            <p:nvPr/>
          </p:nvGrpSpPr>
          <p:grpSpPr>
            <a:xfrm>
              <a:off x="8322781" y="2690511"/>
              <a:ext cx="685800" cy="467589"/>
              <a:chOff x="5791200" y="2629702"/>
              <a:chExt cx="685800" cy="46758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Crit</a:t>
                </a:r>
                <a:endParaRPr lang="en-US" sz="2000" dirty="0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981256" y="3240029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else</a:t>
              </a:r>
            </a:p>
          </p:txBody>
        </p:sp>
        <p:sp>
          <p:nvSpPr>
            <p:cNvPr id="30" name="Arc 29"/>
            <p:cNvSpPr/>
            <p:nvPr/>
          </p:nvSpPr>
          <p:spPr>
            <a:xfrm rot="5400000">
              <a:off x="4290103" y="-571317"/>
              <a:ext cx="1226797" cy="7391401"/>
            </a:xfrm>
            <a:prstGeom prst="arc">
              <a:avLst>
                <a:gd name="adj1" fmla="val 16185237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 flipV="1">
              <a:off x="4422194" y="2488522"/>
              <a:ext cx="2702450" cy="914400"/>
            </a:xfrm>
            <a:prstGeom prst="arc">
              <a:avLst>
                <a:gd name="adj1" fmla="val 11724488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322207" y="3737782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flag1 := 0</a:t>
              </a:r>
            </a:p>
          </p:txBody>
        </p:sp>
        <p:sp>
          <p:nvSpPr>
            <p:cNvPr id="86" name="Arc 85"/>
            <p:cNvSpPr/>
            <p:nvPr/>
          </p:nvSpPr>
          <p:spPr>
            <a:xfrm>
              <a:off x="8450625" y="229108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c 86"/>
            <p:cNvSpPr/>
            <p:nvPr/>
          </p:nvSpPr>
          <p:spPr>
            <a:xfrm>
              <a:off x="697199" y="226556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297637" y="2989240"/>
              <a:ext cx="1090292" cy="188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249477" y="2589130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turn := 1</a:t>
              </a:r>
            </a:p>
          </p:txBody>
        </p:sp>
        <p:grpSp>
          <p:nvGrpSpPr>
            <p:cNvPr id="7" name="Group 53"/>
            <p:cNvGrpSpPr/>
            <p:nvPr/>
          </p:nvGrpSpPr>
          <p:grpSpPr>
            <a:xfrm>
              <a:off x="4364789" y="2755445"/>
              <a:ext cx="687514" cy="467589"/>
              <a:chOff x="5791200" y="2629702"/>
              <a:chExt cx="687514" cy="467589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Try2</a:t>
                </a:r>
              </a:p>
            </p:txBody>
          </p:sp>
        </p:grpSp>
        <p:grpSp>
          <p:nvGrpSpPr>
            <p:cNvPr id="8" name="Group 56"/>
            <p:cNvGrpSpPr/>
            <p:nvPr/>
          </p:nvGrpSpPr>
          <p:grpSpPr>
            <a:xfrm>
              <a:off x="6210244" y="2733345"/>
              <a:ext cx="687514" cy="467589"/>
              <a:chOff x="5791200" y="2629702"/>
              <a:chExt cx="687514" cy="4675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Try3</a:t>
                </a:r>
              </a:p>
            </p:txBody>
          </p:sp>
        </p:grpSp>
        <p:cxnSp>
          <p:nvCxnSpPr>
            <p:cNvPr id="61" name="Straight Arrow Connector 60"/>
            <p:cNvCxnSpPr>
              <a:endCxn id="58" idx="2"/>
            </p:cNvCxnSpPr>
            <p:nvPr/>
          </p:nvCxnSpPr>
          <p:spPr>
            <a:xfrm>
              <a:off x="5036259" y="2955580"/>
              <a:ext cx="1173985" cy="1156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5237054" y="2611686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flag2=1?</a:t>
              </a:r>
            </a:p>
          </p:txBody>
        </p:sp>
        <p:sp>
          <p:nvSpPr>
            <p:cNvPr id="64" name="Arc 63"/>
            <p:cNvSpPr/>
            <p:nvPr/>
          </p:nvSpPr>
          <p:spPr>
            <a:xfrm flipH="1">
              <a:off x="5115723" y="2474308"/>
              <a:ext cx="3590203" cy="914400"/>
            </a:xfrm>
            <a:prstGeom prst="arc">
              <a:avLst>
                <a:gd name="adj1" fmla="val 11308933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10244" y="2065505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else</a:t>
              </a:r>
            </a:p>
          </p:txBody>
        </p:sp>
      </p:grpSp>
      <p:sp>
        <p:nvSpPr>
          <p:cNvPr id="78" name="Content Placeholder 3"/>
          <p:cNvSpPr>
            <a:spLocks noGrp="1"/>
          </p:cNvSpPr>
          <p:nvPr>
            <p:ph idx="1"/>
          </p:nvPr>
        </p:nvSpPr>
        <p:spPr>
          <a:xfrm>
            <a:off x="304800" y="4114800"/>
            <a:ext cx="74676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latin typeface="Comic Sans MS" pitchFamily="66" charset="0"/>
              </a:rPr>
              <a:t>What fairness assumptions should we make?</a:t>
            </a:r>
          </a:p>
        </p:txBody>
      </p:sp>
      <p:sp>
        <p:nvSpPr>
          <p:cNvPr id="83" name="Content Placeholder 3"/>
          <p:cNvSpPr txBox="1">
            <a:spLocks/>
          </p:cNvSpPr>
          <p:nvPr/>
        </p:nvSpPr>
        <p:spPr>
          <a:xfrm>
            <a:off x="304800" y="4648200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Weak-fairness for highlighted steps/tasks</a:t>
            </a:r>
          </a:p>
        </p:txBody>
      </p:sp>
      <p:sp>
        <p:nvSpPr>
          <p:cNvPr id="89" name="Right Arrow 88"/>
          <p:cNvSpPr/>
          <p:nvPr/>
        </p:nvSpPr>
        <p:spPr>
          <a:xfrm>
            <a:off x="3276600" y="2743200"/>
            <a:ext cx="8382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5029200" y="2667000"/>
            <a:ext cx="3048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6858000" y="2667000"/>
            <a:ext cx="3048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 flipH="1">
            <a:off x="7315200" y="3276600"/>
            <a:ext cx="8382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ontent Placeholder 3"/>
          <p:cNvSpPr txBox="1">
            <a:spLocks/>
          </p:cNvSpPr>
          <p:nvPr/>
        </p:nvSpPr>
        <p:spPr>
          <a:xfrm>
            <a:off x="304800" y="5105400"/>
            <a:ext cx="8839200" cy="86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With this assumption, following requirement is satisfied: whenever a process wants to enter critical section, it eventually will.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59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7733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/>
      <p:bldP spid="83" grpId="0" build="p"/>
      <p:bldP spid="89" grpId="0" animBg="1"/>
      <p:bldP spid="90" grpId="0" animBg="1"/>
      <p:bldP spid="91" grpId="0" animBg="1"/>
      <p:bldP spid="92" grpId="0" animBg="1"/>
      <p:bldP spid="9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Summary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Fairness assumption is an assumption made about the underlying platform or scheduler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Less the assumptions, the better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For each output and internal task, we can assume weak or strong fairness, as needed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Strong fairness needed if the task can switch between enabled and disabled due to execution of other tasks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Restricts the set of possible infinite executions, and allows satisfaction of more requirements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Does not affect the set of reachable states and safety properties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Fairness assumptions do not change underlying coordination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Key distinction: Fairness assumption for tasks (which ensure tasks get executed as expected) </a:t>
            </a:r>
            <a:r>
              <a:rPr lang="en-US" sz="2000" dirty="0" err="1">
                <a:latin typeface="Comic Sans MS" pitchFamily="66" charset="0"/>
              </a:rPr>
              <a:t>vs</a:t>
            </a:r>
            <a:r>
              <a:rPr lang="en-US" sz="2000" dirty="0">
                <a:latin typeface="Comic Sans MS" pitchFamily="66" charset="0"/>
              </a:rPr>
              <a:t> “fairness” requirements for protocols (which are about high-level goals of the problem being solved)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2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Puzzle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71600" y="1143000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AtomicReg</a:t>
            </a:r>
            <a:r>
              <a:rPr lang="en-US" sz="2000" dirty="0"/>
              <a:t> </a:t>
            </a:r>
            <a:r>
              <a:rPr lang="en-US" sz="2000" dirty="0" err="1"/>
              <a:t>nat</a:t>
            </a:r>
            <a:r>
              <a:rPr lang="en-US" sz="2000" dirty="0"/>
              <a:t> x := 1</a:t>
            </a:r>
          </a:p>
        </p:txBody>
      </p:sp>
      <p:sp>
        <p:nvSpPr>
          <p:cNvPr id="83" name="Content Placeholder 3"/>
          <p:cNvSpPr txBox="1">
            <a:spLocks/>
          </p:cNvSpPr>
          <p:nvPr/>
        </p:nvSpPr>
        <p:spPr>
          <a:xfrm>
            <a:off x="228600" y="4953000"/>
            <a:ext cx="46482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What possible values can x take?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1676400"/>
            <a:ext cx="2730638" cy="3046526"/>
            <a:chOff x="626907" y="1634772"/>
            <a:chExt cx="2730638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36018" y="21460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1721718" y="25994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02201" y="1634772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6907" y="2168172"/>
              <a:ext cx="1158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nat</a:t>
              </a:r>
              <a:r>
                <a:rPr lang="en-US" sz="2000" dirty="0"/>
                <a:t> u1,v1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1832464" y="28280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1721718" y="35223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07907" y="2930172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u1 := x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1832464" y="37583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1721718" y="44526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07907" y="3844572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v1 := x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27107" y="3234972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x:=u1+v1</a:t>
              </a:r>
            </a:p>
          </p:txBody>
        </p:sp>
        <p:sp>
          <p:nvSpPr>
            <p:cNvPr id="4" name="Arc 3"/>
            <p:cNvSpPr/>
            <p:nvPr/>
          </p:nvSpPr>
          <p:spPr>
            <a:xfrm>
              <a:off x="1597308" y="2713747"/>
              <a:ext cx="713128" cy="1853251"/>
            </a:xfrm>
            <a:prstGeom prst="arc">
              <a:avLst>
                <a:gd name="adj1" fmla="val 16200000"/>
                <a:gd name="adj2" fmla="val 514133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>
            <a:off x="3723711" y="2263903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609411" y="2717275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89894" y="1752600"/>
            <a:ext cx="1297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Process P2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90800" y="2286000"/>
            <a:ext cx="115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nat</a:t>
            </a:r>
            <a:r>
              <a:rPr lang="en-US" sz="2000" dirty="0"/>
              <a:t> u2,v2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720157" y="2945875"/>
            <a:ext cx="7108" cy="69432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609411" y="3640204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95600" y="304800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u2 := x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720157" y="3876197"/>
            <a:ext cx="7108" cy="69432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609411" y="4570526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895600" y="3962400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v2 := 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114800" y="3352800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x:=u2+v2</a:t>
            </a:r>
          </a:p>
        </p:txBody>
      </p:sp>
      <p:sp>
        <p:nvSpPr>
          <p:cNvPr id="52" name="Arc 51"/>
          <p:cNvSpPr/>
          <p:nvPr/>
        </p:nvSpPr>
        <p:spPr>
          <a:xfrm>
            <a:off x="3485001" y="2831575"/>
            <a:ext cx="713128" cy="1853251"/>
          </a:xfrm>
          <a:prstGeom prst="arc">
            <a:avLst>
              <a:gd name="adj1" fmla="val 16200000"/>
              <a:gd name="adj2" fmla="val 5141334"/>
            </a:avLst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3"/>
          <p:cNvSpPr txBox="1">
            <a:spLocks/>
          </p:cNvSpPr>
          <p:nvPr/>
        </p:nvSpPr>
        <p:spPr>
          <a:xfrm>
            <a:off x="228600" y="5410200"/>
            <a:ext cx="42672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Every possible natural number !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96000" y="9144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96000" y="9144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u1:=1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096000" y="13716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096000" y="13716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v1:=1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096000" y="22860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096000" y="22860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x:=2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6096000" y="27432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096000" y="27432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u1:=2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6096000" y="32004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096000" y="32004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v1:=2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6096000" y="49530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96000" y="49530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x:=4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7315200" y="17526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15200" y="1752600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u2:= 1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7239000" y="34290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39000" y="34290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v2:=2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239000" y="38862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239000" y="38862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x:=3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239000" y="43434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239000" y="43434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u2:=3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7239000" y="53340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239000" y="53340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v2:=4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7239000" y="57912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239000" y="57912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x:=7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4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890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6" grpId="0"/>
      <p:bldP spid="58" grpId="0"/>
      <p:bldP spid="60" grpId="0"/>
      <p:bldP spid="62" grpId="0"/>
      <p:bldP spid="64" grpId="0"/>
      <p:bldP spid="66" grpId="0"/>
      <p:bldP spid="68" grpId="0"/>
      <p:bldP spid="72" grpId="0"/>
      <p:bldP spid="74" grpId="0"/>
      <p:bldP spid="76" grpId="0"/>
      <p:bldP spid="78" grpId="0"/>
      <p:bldP spid="8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Consensus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Each process starts with an initial preference value, known only to itself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Goal of coordination: Exchange information and arrive at a common decision value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Our focus: Two processes with Boolean preferences, and communicating by shared memory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Classical version: </a:t>
            </a:r>
            <a:r>
              <a:rPr lang="en-US" sz="2000" dirty="0" err="1">
                <a:latin typeface="Comic Sans MS" pitchFamily="66" charset="0"/>
              </a:rPr>
              <a:t>Byzentine</a:t>
            </a:r>
            <a:r>
              <a:rPr lang="en-US" sz="2000" dirty="0">
                <a:latin typeface="Comic Sans MS" pitchFamily="66" charset="0"/>
              </a:rPr>
              <a:t> Generals Problem communicating by messengers to decide on whether or not to attack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Processes P1 and P2 start with initial Boolean preferences v1 and v2, and arrive at Boolean decisions d1 and d2 so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</a:rPr>
              <a:t>Agreement: d1 must equal d2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</a:rPr>
              <a:t>Validity: The decision value must equal either v1 or v2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</a:rPr>
              <a:t>Wait-freedom: At any time, if only one process is executed repeatedly, it reaches a decision (does not have to wait for the other, and thus, tolerant to failures)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66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First Attempt at Solving Consensus</a:t>
            </a:r>
          </a:p>
        </p:txBody>
      </p:sp>
      <p:sp>
        <p:nvSpPr>
          <p:cNvPr id="3" name="Oval 2"/>
          <p:cNvSpPr/>
          <p:nvPr/>
        </p:nvSpPr>
        <p:spPr>
          <a:xfrm>
            <a:off x="879854" y="2727278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955878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79854" y="365020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7695" y="3023431"/>
            <a:ext cx="123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x1:= pref1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990600" y="3886200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79854" y="4580529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47695" y="401403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y1 := x2</a:t>
            </a:r>
          </a:p>
        </p:txBody>
      </p:sp>
      <p:grpSp>
        <p:nvGrpSpPr>
          <p:cNvPr id="4" name="Group 58"/>
          <p:cNvGrpSpPr/>
          <p:nvPr/>
        </p:nvGrpSpPr>
        <p:grpSpPr>
          <a:xfrm>
            <a:off x="838200" y="1003863"/>
            <a:ext cx="5237622" cy="1834647"/>
            <a:chOff x="838200" y="1003863"/>
            <a:chExt cx="5237622" cy="1834647"/>
          </a:xfrm>
        </p:grpSpPr>
        <p:sp>
          <p:nvSpPr>
            <p:cNvPr id="53" name="TextBox 52"/>
            <p:cNvSpPr txBox="1"/>
            <p:nvPr/>
          </p:nvSpPr>
          <p:spPr>
            <a:xfrm>
              <a:off x="1712833" y="1003863"/>
              <a:ext cx="4362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AtomicReg</a:t>
              </a:r>
              <a:r>
                <a:rPr lang="en-US" sz="2000" dirty="0"/>
                <a:t> {0,1,null} x1 := null; x2 := null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994154" y="2273906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38200" y="1676400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66800" y="2133600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bool</a:t>
              </a:r>
              <a:r>
                <a:rPr lang="en-US" sz="2000" dirty="0"/>
                <a:t> pref1, dec1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66800" y="2438400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y1 := null</a:t>
              </a: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>
            <a:off x="990600" y="4843702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79854" y="5538031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47695" y="4699831"/>
            <a:ext cx="27326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y1 != null</a:t>
            </a:r>
          </a:p>
          <a:p>
            <a:r>
              <a:rPr lang="en-US" sz="2000" dirty="0"/>
              <a:t>then dec1 := (pref1 | y1)</a:t>
            </a:r>
          </a:p>
          <a:p>
            <a:r>
              <a:rPr lang="en-US" sz="2000" dirty="0"/>
              <a:t>else dec1 := pref1</a:t>
            </a:r>
          </a:p>
        </p:txBody>
      </p:sp>
      <p:grpSp>
        <p:nvGrpSpPr>
          <p:cNvPr id="5" name="Group 55"/>
          <p:cNvGrpSpPr/>
          <p:nvPr/>
        </p:nvGrpSpPr>
        <p:grpSpPr>
          <a:xfrm>
            <a:off x="3657600" y="1676400"/>
            <a:ext cx="2942103" cy="4090231"/>
            <a:chOff x="4362505" y="1700969"/>
            <a:chExt cx="2942103" cy="4090231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4518459" y="22984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404159" y="27518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62505" y="1700969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91105" y="2158169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bool</a:t>
              </a:r>
              <a:r>
                <a:rPr lang="en-US" sz="2000" dirty="0"/>
                <a:t> pref2, dec2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4514905" y="29804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4404159" y="36747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72000" y="3048000"/>
              <a:ext cx="1293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x2 := pref2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>
              <a:off x="4514905" y="39107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4404159" y="46050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72000" y="4038600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y2 := x1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91105" y="2462969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y2 := null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4514905" y="48682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4404159" y="55626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72000" y="4724400"/>
              <a:ext cx="2732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if y2 != null</a:t>
              </a:r>
            </a:p>
            <a:p>
              <a:r>
                <a:rPr lang="en-US" sz="2000" dirty="0"/>
                <a:t>then dec2 := (pref2 | y2)</a:t>
              </a:r>
            </a:p>
            <a:p>
              <a:r>
                <a:rPr lang="en-US" sz="2000" dirty="0"/>
                <a:t>else dec2 := pref2</a:t>
              </a:r>
            </a:p>
          </p:txBody>
        </p:sp>
      </p:grpSp>
      <p:sp>
        <p:nvSpPr>
          <p:cNvPr id="57" name="Content Placeholder 3"/>
          <p:cNvSpPr txBox="1">
            <a:spLocks/>
          </p:cNvSpPr>
          <p:nvPr/>
        </p:nvSpPr>
        <p:spPr>
          <a:xfrm>
            <a:off x="6553200" y="1371600"/>
            <a:ext cx="2438400" cy="2819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Write your value in a shared </a:t>
            </a:r>
            <a:r>
              <a:rPr lang="en-US" sz="2000" dirty="0" err="1">
                <a:latin typeface="Comic Sans MS" pitchFamily="66" charset="0"/>
              </a:rPr>
              <a:t>var</a:t>
            </a:r>
            <a:r>
              <a:rPr lang="en-US" sz="2000" dirty="0">
                <a:latin typeface="Comic Sans MS" pitchFamily="66" charset="0"/>
              </a:rPr>
              <a:t>,   read other’s value, decide on OR of the values; but if the other has not written yet, choose your own initial value</a:t>
            </a:r>
          </a:p>
        </p:txBody>
      </p:sp>
      <p:sp>
        <p:nvSpPr>
          <p:cNvPr id="58" name="Content Placeholder 3"/>
          <p:cNvSpPr txBox="1">
            <a:spLocks/>
          </p:cNvSpPr>
          <p:nvPr/>
        </p:nvSpPr>
        <p:spPr>
          <a:xfrm>
            <a:off x="6705600" y="4419600"/>
            <a:ext cx="24384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Agreement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Validity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Wait-freedom ?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49" grpId="0"/>
      <p:bldP spid="70" grpId="0" animBg="1"/>
      <p:bldP spid="71" grpId="0"/>
      <p:bldP spid="31" grpId="0" animBg="1"/>
      <p:bldP spid="32" grpId="0"/>
      <p:bldP spid="5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 Attempt at Solving Consensus</a:t>
            </a:r>
          </a:p>
        </p:txBody>
      </p:sp>
      <p:sp>
        <p:nvSpPr>
          <p:cNvPr id="3" name="Oval 2"/>
          <p:cNvSpPr/>
          <p:nvPr/>
        </p:nvSpPr>
        <p:spPr>
          <a:xfrm>
            <a:off x="879854" y="2727278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955878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79854" y="365020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7695" y="3023431"/>
            <a:ext cx="123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x1:= pref1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990600" y="3886200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79854" y="4580529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47695" y="401403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y1 := x2</a:t>
            </a:r>
          </a:p>
        </p:txBody>
      </p:sp>
      <p:grpSp>
        <p:nvGrpSpPr>
          <p:cNvPr id="4" name="Group 78"/>
          <p:cNvGrpSpPr/>
          <p:nvPr/>
        </p:nvGrpSpPr>
        <p:grpSpPr>
          <a:xfrm>
            <a:off x="838200" y="1003863"/>
            <a:ext cx="5237622" cy="1834647"/>
            <a:chOff x="838200" y="1003863"/>
            <a:chExt cx="5237622" cy="1834647"/>
          </a:xfrm>
        </p:grpSpPr>
        <p:sp>
          <p:nvSpPr>
            <p:cNvPr id="53" name="TextBox 52"/>
            <p:cNvSpPr txBox="1"/>
            <p:nvPr/>
          </p:nvSpPr>
          <p:spPr>
            <a:xfrm>
              <a:off x="1712833" y="1003863"/>
              <a:ext cx="4362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AtomicReg</a:t>
              </a:r>
              <a:r>
                <a:rPr lang="en-US" sz="2000" dirty="0"/>
                <a:t> {0,1,null} x1 := null; x2 := null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994154" y="2273906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38200" y="1676400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66800" y="2133600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bool</a:t>
              </a:r>
              <a:r>
                <a:rPr lang="en-US" sz="2000" dirty="0"/>
                <a:t> pref1, dec1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66800" y="2438400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y1 := null</a:t>
              </a: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>
            <a:off x="990600" y="4843702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79854" y="5538031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66800" y="4800600"/>
            <a:ext cx="219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y1 != null </a:t>
            </a:r>
            <a:r>
              <a:rPr lang="en-US" sz="2000" dirty="0">
                <a:sym typeface="Wingdings" pitchFamily="2" charset="2"/>
              </a:rPr>
              <a:t></a:t>
            </a:r>
            <a:endParaRPr lang="en-US" sz="2000" dirty="0"/>
          </a:p>
          <a:p>
            <a:r>
              <a:rPr lang="en-US" sz="2000" dirty="0"/>
              <a:t>dec1 := (pref1 | y1)</a:t>
            </a:r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6553200" y="1371600"/>
            <a:ext cx="2438400" cy="2819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Write your value in a shared </a:t>
            </a:r>
            <a:r>
              <a:rPr lang="en-US" sz="2000" dirty="0" err="1">
                <a:latin typeface="Comic Sans MS" pitchFamily="66" charset="0"/>
              </a:rPr>
              <a:t>var</a:t>
            </a:r>
            <a:r>
              <a:rPr lang="en-US" sz="2000" dirty="0">
                <a:latin typeface="Comic Sans MS" pitchFamily="66" charset="0"/>
              </a:rPr>
              <a:t>,   read other’s value, decide on OR of the values; but if the other has not written yet, read again!</a:t>
            </a:r>
          </a:p>
        </p:txBody>
      </p:sp>
      <p:sp>
        <p:nvSpPr>
          <p:cNvPr id="58" name="Content Placeholder 3"/>
          <p:cNvSpPr txBox="1">
            <a:spLocks/>
          </p:cNvSpPr>
          <p:nvPr/>
        </p:nvSpPr>
        <p:spPr>
          <a:xfrm>
            <a:off x="6705600" y="4419600"/>
            <a:ext cx="24384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Agreement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Validity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Wait-freedom ?</a:t>
            </a:r>
          </a:p>
        </p:txBody>
      </p:sp>
      <p:sp>
        <p:nvSpPr>
          <p:cNvPr id="56" name="Arc 55"/>
          <p:cNvSpPr/>
          <p:nvPr/>
        </p:nvSpPr>
        <p:spPr>
          <a:xfrm flipH="1">
            <a:off x="762000" y="3810000"/>
            <a:ext cx="381000" cy="1396051"/>
          </a:xfrm>
          <a:prstGeom prst="arc">
            <a:avLst>
              <a:gd name="adj1" fmla="val 16200000"/>
              <a:gd name="adj2" fmla="val 5706845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52400" y="4267200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else</a:t>
            </a:r>
          </a:p>
        </p:txBody>
      </p:sp>
      <p:grpSp>
        <p:nvGrpSpPr>
          <p:cNvPr id="5" name="Group 77"/>
          <p:cNvGrpSpPr/>
          <p:nvPr/>
        </p:nvGrpSpPr>
        <p:grpSpPr>
          <a:xfrm>
            <a:off x="2971800" y="1676400"/>
            <a:ext cx="3105193" cy="4090231"/>
            <a:chOff x="2971800" y="1768522"/>
            <a:chExt cx="3105193" cy="4090231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3813554" y="2366028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3699254" y="28194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657600" y="1768522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86200" y="2225722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bool</a:t>
              </a:r>
              <a:r>
                <a:rPr lang="en-US" sz="2000" dirty="0"/>
                <a:t> pref2, dec2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>
              <a:off x="3810000" y="3048000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3699254" y="3742329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67095" y="3115553"/>
              <a:ext cx="123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x2:= pref2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H="1">
              <a:off x="3810000" y="3978322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3699254" y="467265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867095" y="4106153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y2 := x1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886200" y="2530522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y2 := null</a:t>
              </a: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H="1">
              <a:off x="3810000" y="4935824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3699254" y="5630153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86200" y="4892722"/>
              <a:ext cx="21907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y2 != null </a:t>
              </a:r>
              <a:r>
                <a:rPr lang="en-US" sz="2000" dirty="0">
                  <a:sym typeface="Wingdings" pitchFamily="2" charset="2"/>
                </a:rPr>
                <a:t></a:t>
              </a:r>
              <a:endParaRPr lang="en-US" sz="2000" dirty="0"/>
            </a:p>
            <a:p>
              <a:r>
                <a:rPr lang="en-US" sz="2000" dirty="0"/>
                <a:t>dec2 := (pref2 | y2)</a:t>
              </a:r>
            </a:p>
          </p:txBody>
        </p:sp>
        <p:sp>
          <p:nvSpPr>
            <p:cNvPr id="76" name="Arc 75"/>
            <p:cNvSpPr/>
            <p:nvPr/>
          </p:nvSpPr>
          <p:spPr>
            <a:xfrm flipH="1">
              <a:off x="3581400" y="3902122"/>
              <a:ext cx="381000" cy="1396051"/>
            </a:xfrm>
            <a:prstGeom prst="arc">
              <a:avLst>
                <a:gd name="adj1" fmla="val 16200000"/>
                <a:gd name="adj2" fmla="val 5706845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971800" y="4359322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else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7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1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49" grpId="0"/>
      <p:bldP spid="70" grpId="0" animBg="1"/>
      <p:bldP spid="71" grpId="0"/>
      <p:bldP spid="31" grpId="0" animBg="1"/>
      <p:bldP spid="32" grpId="0"/>
      <p:bldP spid="58" grpId="0"/>
      <p:bldP spid="56" grpId="0" animBg="1"/>
      <p:bldP spid="5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Solving Consensus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Solving consensus using only atomic registers is impossible!!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Primitives of read and write are too weak to achieve desired coordination while satisfying all 3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Intuitive difficulty: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When a process writes a shared variable, it does not know whether the other process has read this value, so cannot decide right away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When a process reads a shared variable, it needs to communicate to other process that it has seen this value, so needs to continue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Solution: Use stronger primitives: </a:t>
            </a:r>
            <a:r>
              <a:rPr lang="en-US" sz="2000" dirty="0" err="1">
                <a:latin typeface="Comic Sans MS" pitchFamily="66" charset="0"/>
              </a:rPr>
              <a:t>Test&amp;Set</a:t>
            </a:r>
            <a:r>
              <a:rPr lang="en-US" sz="2000" dirty="0">
                <a:latin typeface="Comic Sans MS" pitchFamily="66" charset="0"/>
              </a:rPr>
              <a:t> registers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Byzantine Generals Problem: Impossible to achieve coordination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Sending a message, and receiving a message are similar to write and read operations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4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Asynchronous Increments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90600" y="12954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990600" y="160020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95400" y="1295400"/>
            <a:ext cx="1308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nat</a:t>
            </a:r>
            <a:r>
              <a:rPr lang="en-US" sz="1600" dirty="0"/>
              <a:t> x:=0; y:=0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95400" y="1676400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  <a:r>
              <a:rPr lang="en-US" sz="1600" baseline="-25000" dirty="0"/>
              <a:t>x</a:t>
            </a:r>
            <a:r>
              <a:rPr lang="en-US" sz="1600" dirty="0"/>
              <a:t>:  x := x+1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5400" y="2057400"/>
            <a:ext cx="110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  <a:r>
              <a:rPr lang="en-US" sz="1600" baseline="-25000" dirty="0"/>
              <a:t>y</a:t>
            </a:r>
            <a:r>
              <a:rPr lang="en-US" sz="1600" dirty="0"/>
              <a:t>:  y :=y+1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Internal task: Does not involve input or output channels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Can have guard condition and update code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Execution of internal task: Internal action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 each step, execute, either task A</a:t>
            </a:r>
            <a:r>
              <a:rPr lang="en-US" sz="2000" baseline="-25000" dirty="0">
                <a:latin typeface="Comic Sans MS" pitchFamily="66" charset="0"/>
              </a:rPr>
              <a:t>x</a:t>
            </a:r>
            <a:r>
              <a:rPr lang="en-US" sz="2000" dirty="0">
                <a:latin typeface="Comic Sans MS" pitchFamily="66" charset="0"/>
              </a:rPr>
              <a:t> or task A</a:t>
            </a:r>
            <a:r>
              <a:rPr lang="en-US" sz="2000" baseline="-25000" dirty="0">
                <a:latin typeface="Comic Sans MS" pitchFamily="66" charset="0"/>
              </a:rPr>
              <a:t>y</a:t>
            </a:r>
            <a:endParaRPr lang="en-US" sz="2000" baseline="-25000" dirty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Sample Execution: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	(0,0) 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 (1,0)  (1,1)  (1,2)  (1,3)  …  (1,105)  (2, 105) …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For every m, n, state (x=m, y=n) is reachable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Interleaving model of concurrency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6248400" y="1066800"/>
          <a:ext cx="2372155" cy="1889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" name="Acrobat Document" r:id="rId3" imgW="1590543" imgH="1266757" progId="AcroExch.Document.7">
                  <p:embed/>
                </p:oleObj>
              </mc:Choice>
              <mc:Fallback>
                <p:oleObj name="Acrobat Document" r:id="rId3" imgW="1590543" imgH="12667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066800"/>
                        <a:ext cx="2372155" cy="18892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6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Consensus using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Test&amp;Set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Register</a:t>
            </a:r>
          </a:p>
        </p:txBody>
      </p:sp>
      <p:sp>
        <p:nvSpPr>
          <p:cNvPr id="3" name="Oval 2"/>
          <p:cNvSpPr/>
          <p:nvPr/>
        </p:nvSpPr>
        <p:spPr>
          <a:xfrm>
            <a:off x="879854" y="2727278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955878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79854" y="365020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7695" y="3023431"/>
            <a:ext cx="123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x1:= pref1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990600" y="3886200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79854" y="4580529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47695" y="4014031"/>
            <a:ext cx="1900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y1 := </a:t>
            </a:r>
            <a:r>
              <a:rPr lang="en-US" sz="2000" dirty="0" err="1"/>
              <a:t>test&amp;set</a:t>
            </a:r>
            <a:r>
              <a:rPr lang="en-US" sz="2000" dirty="0"/>
              <a:t>(y)</a:t>
            </a:r>
          </a:p>
        </p:txBody>
      </p:sp>
      <p:grpSp>
        <p:nvGrpSpPr>
          <p:cNvPr id="4" name="Group 74"/>
          <p:cNvGrpSpPr/>
          <p:nvPr/>
        </p:nvGrpSpPr>
        <p:grpSpPr>
          <a:xfrm>
            <a:off x="838200" y="1066800"/>
            <a:ext cx="4855174" cy="1771710"/>
            <a:chOff x="838200" y="1066800"/>
            <a:chExt cx="4855174" cy="1771710"/>
          </a:xfrm>
        </p:grpSpPr>
        <p:sp>
          <p:nvSpPr>
            <p:cNvPr id="53" name="TextBox 52"/>
            <p:cNvSpPr txBox="1"/>
            <p:nvPr/>
          </p:nvSpPr>
          <p:spPr>
            <a:xfrm>
              <a:off x="1219200" y="1066800"/>
              <a:ext cx="4474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AtomicReg</a:t>
              </a:r>
              <a:r>
                <a:rPr lang="en-US" sz="2000" dirty="0"/>
                <a:t> </a:t>
              </a:r>
              <a:r>
                <a:rPr lang="en-US" sz="2000" dirty="0" err="1"/>
                <a:t>bool</a:t>
              </a:r>
              <a:r>
                <a:rPr lang="en-US" sz="2000" dirty="0"/>
                <a:t> x1, x2; </a:t>
              </a:r>
              <a:r>
                <a:rPr lang="en-US" sz="2000" dirty="0" err="1"/>
                <a:t>Test&amp;SetReg</a:t>
              </a:r>
              <a:r>
                <a:rPr lang="en-US" sz="2000" dirty="0"/>
                <a:t> y :=0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994154" y="2273906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38200" y="1676400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66800" y="2133600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bool</a:t>
              </a:r>
              <a:r>
                <a:rPr lang="en-US" sz="2000" dirty="0"/>
                <a:t> pref1, dec1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66800" y="2438400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y1 := 0</a:t>
              </a: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>
            <a:off x="990600" y="4843702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79854" y="5538031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47695" y="4699831"/>
            <a:ext cx="2096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y1 =0</a:t>
            </a:r>
          </a:p>
          <a:p>
            <a:r>
              <a:rPr lang="en-US" sz="2000" dirty="0"/>
              <a:t>then dec1 := pref1</a:t>
            </a:r>
          </a:p>
          <a:p>
            <a:r>
              <a:rPr lang="en-US" sz="2000" dirty="0"/>
              <a:t>else dec1 := x2</a:t>
            </a:r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6553200" y="1371600"/>
            <a:ext cx="2438400" cy="2819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Write your value in a shared </a:t>
            </a:r>
            <a:r>
              <a:rPr lang="en-US" sz="2000" dirty="0" err="1">
                <a:latin typeface="Comic Sans MS" pitchFamily="66" charset="0"/>
              </a:rPr>
              <a:t>var</a:t>
            </a:r>
            <a:r>
              <a:rPr lang="en-US" sz="2000" dirty="0">
                <a:latin typeface="Comic Sans MS" pitchFamily="66" charset="0"/>
              </a:rPr>
              <a:t>;  execute </a:t>
            </a:r>
            <a:r>
              <a:rPr lang="en-US" sz="2000" dirty="0" err="1">
                <a:latin typeface="Comic Sans MS" pitchFamily="66" charset="0"/>
              </a:rPr>
              <a:t>test&amp;set</a:t>
            </a:r>
            <a:r>
              <a:rPr lang="en-US" sz="2000" dirty="0">
                <a:latin typeface="Comic Sans MS" pitchFamily="66" charset="0"/>
              </a:rPr>
              <a:t>; if you win, choose your own initial value, else read other’s preference as decision value</a:t>
            </a:r>
          </a:p>
        </p:txBody>
      </p:sp>
      <p:sp>
        <p:nvSpPr>
          <p:cNvPr id="58" name="Content Placeholder 3"/>
          <p:cNvSpPr txBox="1">
            <a:spLocks/>
          </p:cNvSpPr>
          <p:nvPr/>
        </p:nvSpPr>
        <p:spPr>
          <a:xfrm>
            <a:off x="6705600" y="4419600"/>
            <a:ext cx="24384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Agreement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Validity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Wait-freedom ?</a:t>
            </a:r>
          </a:p>
        </p:txBody>
      </p:sp>
      <p:grpSp>
        <p:nvGrpSpPr>
          <p:cNvPr id="5" name="Group 73"/>
          <p:cNvGrpSpPr/>
          <p:nvPr/>
        </p:nvGrpSpPr>
        <p:grpSpPr>
          <a:xfrm>
            <a:off x="3810000" y="1752600"/>
            <a:ext cx="2305710" cy="4090231"/>
            <a:chOff x="3829105" y="1853369"/>
            <a:chExt cx="2305710" cy="409023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3985059" y="24508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3870759" y="29042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29105" y="1853369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Process P2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57705" y="2310569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bool</a:t>
              </a:r>
              <a:r>
                <a:rPr lang="en-US" sz="2000" dirty="0"/>
                <a:t> pref2, dec2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H="1">
              <a:off x="3981505" y="31328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870759" y="38271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38600" y="3200400"/>
              <a:ext cx="123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x2:= pref2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3981505" y="40631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3870759" y="47574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38600" y="4191000"/>
              <a:ext cx="19009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y2 := </a:t>
              </a:r>
              <a:r>
                <a:rPr lang="en-US" sz="2000" dirty="0" err="1"/>
                <a:t>test&amp;set</a:t>
              </a:r>
              <a:r>
                <a:rPr lang="en-US" sz="2000" dirty="0"/>
                <a:t>(y)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57705" y="2615369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y2 := 0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3981505" y="50206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3870759" y="57150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038600" y="4876800"/>
              <a:ext cx="20962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if y2 = 0</a:t>
              </a:r>
            </a:p>
            <a:p>
              <a:r>
                <a:rPr lang="en-US" sz="2000" dirty="0"/>
                <a:t>then dec2 := pref2</a:t>
              </a:r>
            </a:p>
            <a:p>
              <a:r>
                <a:rPr lang="en-US" sz="2000" dirty="0"/>
                <a:t>else dec2 := x1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76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49" grpId="0"/>
      <p:bldP spid="70" grpId="0" animBg="1"/>
      <p:bldP spid="71" grpId="0"/>
      <p:bldP spid="31" grpId="0" animBg="1"/>
      <p:bldP spid="32" grpId="0"/>
      <p:bldP spid="57" grpId="0"/>
      <p:bldP spid="5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Impossibility of Consensus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Theorem: There is no protocol for two process consensus such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</a:rPr>
              <a:t>Processes communicate using only shared atomic registers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</a:rPr>
              <a:t>Protocol satisfies all of agreement, validity, and wait-freedom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Proof by contradiction: suppose there is such a protocol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Let us look at the underlying transition system 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A state of T looks like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A transition of T can be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 step by P1, and such a transition depends only on the first two parts of the state, or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 step by P2, which depends only on the last two parts of the state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1371600" y="3505200"/>
            <a:ext cx="5638800" cy="476310"/>
            <a:chOff x="1371600" y="3505200"/>
            <a:chExt cx="5638800" cy="476310"/>
          </a:xfrm>
        </p:grpSpPr>
        <p:sp>
          <p:nvSpPr>
            <p:cNvPr id="8" name="Rectangle 7"/>
            <p:cNvSpPr/>
            <p:nvPr/>
          </p:nvSpPr>
          <p:spPr>
            <a:xfrm>
              <a:off x="1371600" y="3505200"/>
              <a:ext cx="5638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2004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1054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3581400"/>
              <a:ext cx="17106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P1’s local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81600" y="3581400"/>
              <a:ext cx="17106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P2’s local state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76600" y="3581400"/>
              <a:ext cx="1899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Shared variables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7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 Tree of Transition System T</a:t>
            </a:r>
          </a:p>
        </p:txBody>
      </p:sp>
      <p:sp>
        <p:nvSpPr>
          <p:cNvPr id="3" name="Oval 2"/>
          <p:cNvSpPr/>
          <p:nvPr/>
        </p:nvSpPr>
        <p:spPr>
          <a:xfrm>
            <a:off x="1981200" y="3429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1828800" y="3657600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002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3352800" y="990600"/>
            <a:ext cx="51816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Vertices are states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Left-child: Step by P1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Right-child: Step by P2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Protocol execution = Path in this tree</a:t>
            </a:r>
          </a:p>
        </p:txBody>
      </p:sp>
      <p:sp>
        <p:nvSpPr>
          <p:cNvPr id="38" name="Isosceles Triangle 37"/>
          <p:cNvSpPr/>
          <p:nvPr/>
        </p:nvSpPr>
        <p:spPr>
          <a:xfrm>
            <a:off x="76200" y="1676400"/>
            <a:ext cx="4343400" cy="33528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33600" y="3657600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098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</a:t>
            </a:r>
          </a:p>
        </p:txBody>
      </p:sp>
      <p:grpSp>
        <p:nvGrpSpPr>
          <p:cNvPr id="4" name="Group 50"/>
          <p:cNvGrpSpPr/>
          <p:nvPr/>
        </p:nvGrpSpPr>
        <p:grpSpPr>
          <a:xfrm>
            <a:off x="1295400" y="4876800"/>
            <a:ext cx="304800" cy="369332"/>
            <a:chOff x="5334000" y="3200400"/>
            <a:chExt cx="304800" cy="369332"/>
          </a:xfrm>
        </p:grpSpPr>
        <p:sp>
          <p:nvSpPr>
            <p:cNvPr id="44" name="Oval 43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5" name="Group 51"/>
          <p:cNvGrpSpPr/>
          <p:nvPr/>
        </p:nvGrpSpPr>
        <p:grpSpPr>
          <a:xfrm>
            <a:off x="2590800" y="4876800"/>
            <a:ext cx="304800" cy="369332"/>
            <a:chOff x="5334000" y="3200400"/>
            <a:chExt cx="304800" cy="369332"/>
          </a:xfrm>
        </p:grpSpPr>
        <p:sp>
          <p:nvSpPr>
            <p:cNvPr id="54" name="Oval 53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75" name="Content Placeholder 3"/>
          <p:cNvSpPr txBox="1">
            <a:spLocks/>
          </p:cNvSpPr>
          <p:nvPr/>
        </p:nvSpPr>
        <p:spPr>
          <a:xfrm>
            <a:off x="4114800" y="2667000"/>
            <a:ext cx="48768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Tree must be finite (why?)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Leaf-vertex: Protocol has terminated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Label leaf with 0/1 based on decision</a:t>
            </a:r>
          </a:p>
        </p:txBody>
      </p:sp>
      <p:grpSp>
        <p:nvGrpSpPr>
          <p:cNvPr id="6" name="Group 78"/>
          <p:cNvGrpSpPr/>
          <p:nvPr/>
        </p:nvGrpSpPr>
        <p:grpSpPr>
          <a:xfrm>
            <a:off x="1676400" y="3962400"/>
            <a:ext cx="304800" cy="369332"/>
            <a:chOff x="5334000" y="3200400"/>
            <a:chExt cx="304800" cy="369332"/>
          </a:xfrm>
        </p:grpSpPr>
        <p:sp>
          <p:nvSpPr>
            <p:cNvPr id="80" name="Oval 79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" name="Group 81"/>
          <p:cNvGrpSpPr/>
          <p:nvPr/>
        </p:nvGrpSpPr>
        <p:grpSpPr>
          <a:xfrm>
            <a:off x="2209800" y="3962400"/>
            <a:ext cx="304800" cy="369332"/>
            <a:chOff x="5334000" y="3200400"/>
            <a:chExt cx="304800" cy="369332"/>
          </a:xfrm>
        </p:grpSpPr>
        <p:sp>
          <p:nvSpPr>
            <p:cNvPr id="83" name="Oval 82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85" name="Isosceles Triangle 84"/>
          <p:cNvSpPr/>
          <p:nvPr/>
        </p:nvSpPr>
        <p:spPr>
          <a:xfrm>
            <a:off x="1066800" y="4267200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ontent Placeholder 3"/>
          <p:cNvSpPr txBox="1">
            <a:spLocks/>
          </p:cNvSpPr>
          <p:nvPr/>
        </p:nvSpPr>
        <p:spPr>
          <a:xfrm>
            <a:off x="4648200" y="3886200"/>
            <a:ext cx="4495800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0-committed vertex: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All paths lead to 0-labled leaves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1-committed vertex: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All paths lead to 1-labeled leaves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Uncommitted: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   Both decisions still possible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87" name="Isosceles Triangle 86"/>
          <p:cNvSpPr/>
          <p:nvPr/>
        </p:nvSpPr>
        <p:spPr>
          <a:xfrm>
            <a:off x="2362200" y="4267200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89"/>
          <p:cNvGrpSpPr/>
          <p:nvPr/>
        </p:nvGrpSpPr>
        <p:grpSpPr>
          <a:xfrm>
            <a:off x="1066800" y="5029200"/>
            <a:ext cx="1143000" cy="826532"/>
            <a:chOff x="1066800" y="5029200"/>
            <a:chExt cx="1143000" cy="826532"/>
          </a:xfrm>
        </p:grpSpPr>
        <p:sp>
          <p:nvSpPr>
            <p:cNvPr id="88" name="Left Brace 87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 0’s</a:t>
              </a:r>
            </a:p>
          </p:txBody>
        </p:sp>
      </p:grpSp>
      <p:grpSp>
        <p:nvGrpSpPr>
          <p:cNvPr id="9" name="Group 90"/>
          <p:cNvGrpSpPr/>
          <p:nvPr/>
        </p:nvGrpSpPr>
        <p:grpSpPr>
          <a:xfrm>
            <a:off x="2362200" y="5029200"/>
            <a:ext cx="1066800" cy="826532"/>
            <a:chOff x="1066800" y="5029200"/>
            <a:chExt cx="1143000" cy="826532"/>
          </a:xfrm>
        </p:grpSpPr>
        <p:sp>
          <p:nvSpPr>
            <p:cNvPr id="92" name="Left Brace 91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 1’s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81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85" grpId="0" animBg="1"/>
      <p:bldP spid="86" grpId="0"/>
      <p:bldP spid="8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Uncommittedness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of Initial State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609600" y="1524000"/>
            <a:ext cx="3742731" cy="476310"/>
            <a:chOff x="1371600" y="3505200"/>
            <a:chExt cx="3742731" cy="476310"/>
          </a:xfrm>
        </p:grpSpPr>
        <p:sp>
          <p:nvSpPr>
            <p:cNvPr id="9" name="Rectangle 8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8100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3581400"/>
              <a:ext cx="1304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 </a:t>
              </a:r>
              <a:r>
                <a:rPr lang="en-US" sz="2000" dirty="0" err="1"/>
                <a:t>pref</a:t>
              </a:r>
              <a:r>
                <a:rPr lang="en-US" sz="2000" dirty="0"/>
                <a:t> = 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0" y="3581400"/>
              <a:ext cx="1304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 </a:t>
              </a:r>
              <a:r>
                <a:rPr lang="en-US" sz="2000" dirty="0" err="1"/>
                <a:t>pref</a:t>
              </a:r>
              <a:r>
                <a:rPr lang="en-US" sz="2000" dirty="0"/>
                <a:t> = 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19400" y="3581400"/>
              <a:ext cx="950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shared 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9600" y="1066800"/>
            <a:ext cx="1502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 state s</a:t>
            </a:r>
          </a:p>
        </p:txBody>
      </p:sp>
      <p:grpSp>
        <p:nvGrpSpPr>
          <p:cNvPr id="4" name="Group 27"/>
          <p:cNvGrpSpPr/>
          <p:nvPr/>
        </p:nvGrpSpPr>
        <p:grpSpPr>
          <a:xfrm>
            <a:off x="381000" y="2057400"/>
            <a:ext cx="1150108" cy="1893332"/>
            <a:chOff x="381000" y="2057400"/>
            <a:chExt cx="1150108" cy="1893332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grpSp>
          <p:nvGrpSpPr>
            <p:cNvPr id="5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  <p:grpSp>
        <p:nvGrpSpPr>
          <p:cNvPr id="6" name="Group 28"/>
          <p:cNvGrpSpPr/>
          <p:nvPr/>
        </p:nvGrpSpPr>
        <p:grpSpPr>
          <a:xfrm>
            <a:off x="4724400" y="1524000"/>
            <a:ext cx="3742731" cy="476310"/>
            <a:chOff x="1371600" y="3505200"/>
            <a:chExt cx="3742731" cy="476310"/>
          </a:xfrm>
        </p:grpSpPr>
        <p:sp>
          <p:nvSpPr>
            <p:cNvPr id="30" name="Rectangle 29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8100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648962" y="3581400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same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10000" y="3581400"/>
              <a:ext cx="1304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 </a:t>
              </a:r>
              <a:r>
                <a:rPr lang="en-US" sz="2000" dirty="0" err="1"/>
                <a:t>pref</a:t>
              </a:r>
              <a:r>
                <a:rPr lang="en-US" sz="2000" dirty="0"/>
                <a:t> = 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19400" y="3581400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same 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724400" y="1066800"/>
            <a:ext cx="3600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 state s’ = Slight variant of s</a:t>
            </a:r>
          </a:p>
        </p:txBody>
      </p:sp>
      <p:grpSp>
        <p:nvGrpSpPr>
          <p:cNvPr id="7" name="Group 36"/>
          <p:cNvGrpSpPr/>
          <p:nvPr/>
        </p:nvGrpSpPr>
        <p:grpSpPr>
          <a:xfrm>
            <a:off x="4495800" y="2057400"/>
            <a:ext cx="1150108" cy="1893332"/>
            <a:chOff x="381000" y="2057400"/>
            <a:chExt cx="1150108" cy="1893332"/>
          </a:xfrm>
        </p:grpSpPr>
        <p:cxnSp>
          <p:nvCxnSpPr>
            <p:cNvPr id="38" name="Straight Arrow Connector 37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grpSp>
          <p:nvGrpSpPr>
            <p:cNvPr id="8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4800600" y="3810000"/>
            <a:ext cx="378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Decision must be 0 due to validity!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8600" y="4267200"/>
            <a:ext cx="6140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These two executions are identical from P1’s perspective,</a:t>
            </a:r>
          </a:p>
          <a:p>
            <a:r>
              <a:rPr lang="en-US" sz="2000" dirty="0"/>
              <a:t>So these two decisions must be the same; ? = 0 !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1219200" y="3124200"/>
            <a:ext cx="685800" cy="99060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048000" y="2971800"/>
            <a:ext cx="1524000" cy="121920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04800" y="5181600"/>
            <a:ext cx="841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symmetric argument, if we let only P2 execute in state s, it must decide on 1</a:t>
            </a:r>
          </a:p>
          <a:p>
            <a:r>
              <a:rPr lang="en-US" sz="2000" dirty="0"/>
              <a:t>This means the initial state s is uncommitted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83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6" grpId="0"/>
      <p:bldP spid="50" grpId="0"/>
      <p:bldP spid="51" grpId="0"/>
      <p:bldP spid="5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Existence of Critical Vertices</a:t>
            </a:r>
          </a:p>
        </p:txBody>
      </p:sp>
      <p:sp>
        <p:nvSpPr>
          <p:cNvPr id="3" name="Oval 2"/>
          <p:cNvSpPr/>
          <p:nvPr/>
        </p:nvSpPr>
        <p:spPr>
          <a:xfrm>
            <a:off x="1981200" y="3429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1828800" y="3657600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002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3276600" y="1447800"/>
            <a:ext cx="58674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2000" dirty="0">
                <a:latin typeface="Comic Sans MS" pitchFamily="66" charset="0"/>
              </a:rPr>
              <a:t>There is an initial uncommitted state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2000" dirty="0">
                <a:latin typeface="Comic Sans MS" pitchFamily="66" charset="0"/>
              </a:rPr>
              <a:t>All leaves are 0-committed  or 1-committed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2000" dirty="0">
                <a:latin typeface="Comic Sans MS" pitchFamily="66" charset="0"/>
              </a:rPr>
              <a:t>Tree is finite</a:t>
            </a:r>
          </a:p>
        </p:txBody>
      </p:sp>
      <p:sp>
        <p:nvSpPr>
          <p:cNvPr id="38" name="Isosceles Triangle 37"/>
          <p:cNvSpPr/>
          <p:nvPr/>
        </p:nvSpPr>
        <p:spPr>
          <a:xfrm>
            <a:off x="76200" y="1676400"/>
            <a:ext cx="4343400" cy="33528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33600" y="3657600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098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</a:t>
            </a:r>
          </a:p>
        </p:txBody>
      </p:sp>
      <p:grpSp>
        <p:nvGrpSpPr>
          <p:cNvPr id="4" name="Group 78"/>
          <p:cNvGrpSpPr/>
          <p:nvPr/>
        </p:nvGrpSpPr>
        <p:grpSpPr>
          <a:xfrm>
            <a:off x="1676400" y="3962400"/>
            <a:ext cx="304800" cy="369332"/>
            <a:chOff x="5334000" y="3200400"/>
            <a:chExt cx="304800" cy="369332"/>
          </a:xfrm>
        </p:grpSpPr>
        <p:sp>
          <p:nvSpPr>
            <p:cNvPr id="80" name="Oval 79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5" name="Group 81"/>
          <p:cNvGrpSpPr/>
          <p:nvPr/>
        </p:nvGrpSpPr>
        <p:grpSpPr>
          <a:xfrm>
            <a:off x="2209800" y="3962400"/>
            <a:ext cx="304800" cy="369332"/>
            <a:chOff x="5334000" y="3200400"/>
            <a:chExt cx="304800" cy="369332"/>
          </a:xfrm>
        </p:grpSpPr>
        <p:sp>
          <p:nvSpPr>
            <p:cNvPr id="83" name="Oval 82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85" name="Isosceles Triangle 84"/>
          <p:cNvSpPr/>
          <p:nvPr/>
        </p:nvSpPr>
        <p:spPr>
          <a:xfrm>
            <a:off x="1066800" y="4267200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/>
          <p:cNvSpPr/>
          <p:nvPr/>
        </p:nvSpPr>
        <p:spPr>
          <a:xfrm>
            <a:off x="2362200" y="4267200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89"/>
          <p:cNvGrpSpPr/>
          <p:nvPr/>
        </p:nvGrpSpPr>
        <p:grpSpPr>
          <a:xfrm>
            <a:off x="1066800" y="5029200"/>
            <a:ext cx="1143000" cy="826532"/>
            <a:chOff x="1066800" y="5029200"/>
            <a:chExt cx="1143000" cy="826532"/>
          </a:xfrm>
        </p:grpSpPr>
        <p:sp>
          <p:nvSpPr>
            <p:cNvPr id="88" name="Left Brace 87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 0’s</a:t>
              </a:r>
            </a:p>
          </p:txBody>
        </p:sp>
      </p:grpSp>
      <p:grpSp>
        <p:nvGrpSpPr>
          <p:cNvPr id="7" name="Group 90"/>
          <p:cNvGrpSpPr/>
          <p:nvPr/>
        </p:nvGrpSpPr>
        <p:grpSpPr>
          <a:xfrm>
            <a:off x="2362200" y="5029200"/>
            <a:ext cx="1066800" cy="826532"/>
            <a:chOff x="1066800" y="5029200"/>
            <a:chExt cx="1143000" cy="826532"/>
          </a:xfrm>
        </p:grpSpPr>
        <p:sp>
          <p:nvSpPr>
            <p:cNvPr id="92" name="Left Brace 91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 1’s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981200" y="30480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5" name="Content Placeholder 3"/>
          <p:cNvSpPr txBox="1">
            <a:spLocks/>
          </p:cNvSpPr>
          <p:nvPr/>
        </p:nvSpPr>
        <p:spPr>
          <a:xfrm>
            <a:off x="3962400" y="3124200"/>
            <a:ext cx="51816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It follows that there must exist a “critical” decision vertex s such that left-child is 0-committed and right-child is 1-committed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/>
      <p:bldP spid="42" grpId="0"/>
      <p:bldP spid="85" grpId="0" animBg="1"/>
      <p:bldP spid="87" grpId="0" animBg="1"/>
      <p:bldP spid="34" grpId="0"/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Existence of Critical Vertices</a:t>
            </a:r>
          </a:p>
        </p:txBody>
      </p:sp>
      <p:sp>
        <p:nvSpPr>
          <p:cNvPr id="3" name="Oval 2"/>
          <p:cNvSpPr/>
          <p:nvPr/>
        </p:nvSpPr>
        <p:spPr>
          <a:xfrm>
            <a:off x="1143000" y="18288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057400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2000" y="19812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295400" y="2057400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71600" y="19812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</a:t>
            </a:r>
          </a:p>
        </p:txBody>
      </p:sp>
      <p:grpSp>
        <p:nvGrpSpPr>
          <p:cNvPr id="4" name="Group 78"/>
          <p:cNvGrpSpPr/>
          <p:nvPr/>
        </p:nvGrpSpPr>
        <p:grpSpPr>
          <a:xfrm>
            <a:off x="838200" y="2362200"/>
            <a:ext cx="304800" cy="369332"/>
            <a:chOff x="5334000" y="3200400"/>
            <a:chExt cx="304800" cy="369332"/>
          </a:xfrm>
        </p:grpSpPr>
        <p:sp>
          <p:nvSpPr>
            <p:cNvPr id="80" name="Oval 79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5" name="Group 81"/>
          <p:cNvGrpSpPr/>
          <p:nvPr/>
        </p:nvGrpSpPr>
        <p:grpSpPr>
          <a:xfrm>
            <a:off x="1371600" y="2362200"/>
            <a:ext cx="304800" cy="369332"/>
            <a:chOff x="5334000" y="3200400"/>
            <a:chExt cx="304800" cy="369332"/>
          </a:xfrm>
        </p:grpSpPr>
        <p:sp>
          <p:nvSpPr>
            <p:cNvPr id="83" name="Oval 82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85" name="Isosceles Triangle 84"/>
          <p:cNvSpPr/>
          <p:nvPr/>
        </p:nvSpPr>
        <p:spPr>
          <a:xfrm>
            <a:off x="228600" y="2667000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/>
          <p:cNvSpPr/>
          <p:nvPr/>
        </p:nvSpPr>
        <p:spPr>
          <a:xfrm>
            <a:off x="1524000" y="2667000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89"/>
          <p:cNvGrpSpPr/>
          <p:nvPr/>
        </p:nvGrpSpPr>
        <p:grpSpPr>
          <a:xfrm>
            <a:off x="228600" y="3429000"/>
            <a:ext cx="1143000" cy="826532"/>
            <a:chOff x="1066800" y="5029200"/>
            <a:chExt cx="1143000" cy="826532"/>
          </a:xfrm>
        </p:grpSpPr>
        <p:sp>
          <p:nvSpPr>
            <p:cNvPr id="88" name="Left Brace 87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 0’s</a:t>
              </a:r>
            </a:p>
          </p:txBody>
        </p:sp>
      </p:grpSp>
      <p:grpSp>
        <p:nvGrpSpPr>
          <p:cNvPr id="7" name="Group 90"/>
          <p:cNvGrpSpPr/>
          <p:nvPr/>
        </p:nvGrpSpPr>
        <p:grpSpPr>
          <a:xfrm>
            <a:off x="1524000" y="3429000"/>
            <a:ext cx="1066800" cy="826532"/>
            <a:chOff x="1066800" y="5029200"/>
            <a:chExt cx="1143000" cy="826532"/>
          </a:xfrm>
        </p:grpSpPr>
        <p:sp>
          <p:nvSpPr>
            <p:cNvPr id="92" name="Left Brace 91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 1’s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143000" y="14478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6" name="Content Placeholder 3"/>
          <p:cNvSpPr txBox="1">
            <a:spLocks/>
          </p:cNvSpPr>
          <p:nvPr/>
        </p:nvSpPr>
        <p:spPr>
          <a:xfrm>
            <a:off x="3124200" y="1371600"/>
            <a:ext cx="47244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Whether P1 or P2 takes the next step is the deciding factor in state s: what can such a step be?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2743200" y="2971800"/>
            <a:ext cx="6248400" cy="3276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Possible cases: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1. P1’s step is local or is read of a shared </a:t>
            </a:r>
            <a:r>
              <a:rPr lang="en-US" sz="2000" dirty="0" err="1">
                <a:latin typeface="Comic Sans MS" pitchFamily="66" charset="0"/>
              </a:rPr>
              <a:t>var</a:t>
            </a:r>
            <a:endParaRPr lang="en-US" sz="2000" dirty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2. P2’s step is local or is read of a shared </a:t>
            </a:r>
            <a:r>
              <a:rPr lang="en-US" sz="2000" dirty="0" err="1">
                <a:latin typeface="Comic Sans MS" pitchFamily="66" charset="0"/>
              </a:rPr>
              <a:t>var</a:t>
            </a:r>
            <a:endParaRPr lang="en-US" sz="2000" dirty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3. Both steps are writes to different shared </a:t>
            </a:r>
            <a:r>
              <a:rPr lang="en-US" sz="2000" dirty="0" err="1">
                <a:latin typeface="Comic Sans MS" pitchFamily="66" charset="0"/>
              </a:rPr>
              <a:t>vars</a:t>
            </a:r>
            <a:endParaRPr lang="en-US" sz="2000" dirty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 4. Both steps  are writes to same shared </a:t>
            </a:r>
            <a:r>
              <a:rPr lang="en-US" sz="2000" dirty="0" err="1">
                <a:latin typeface="Comic Sans MS" pitchFamily="66" charset="0"/>
              </a:rPr>
              <a:t>var</a:t>
            </a:r>
            <a:endParaRPr lang="en-US" sz="2000" dirty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Proof by case analysis: in each case show that such steps cannot be decisive!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8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Proof: Case 2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609600" y="1524000"/>
            <a:ext cx="3733800" cy="477559"/>
            <a:chOff x="1371600" y="3505200"/>
            <a:chExt cx="3733800" cy="477559"/>
          </a:xfrm>
        </p:grpSpPr>
        <p:sp>
          <p:nvSpPr>
            <p:cNvPr id="9" name="Rectangle 8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8100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3581400"/>
              <a:ext cx="10465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 local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76533" y="3582649"/>
              <a:ext cx="988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 local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19400" y="3581400"/>
              <a:ext cx="950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shared 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9600" y="1066800"/>
            <a:ext cx="1636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Critical state s</a:t>
            </a:r>
          </a:p>
        </p:txBody>
      </p:sp>
      <p:grpSp>
        <p:nvGrpSpPr>
          <p:cNvPr id="4" name="Group 27"/>
          <p:cNvGrpSpPr/>
          <p:nvPr/>
        </p:nvGrpSpPr>
        <p:grpSpPr>
          <a:xfrm>
            <a:off x="381000" y="2057400"/>
            <a:ext cx="1150108" cy="1893332"/>
            <a:chOff x="381000" y="2057400"/>
            <a:chExt cx="1150108" cy="1893332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grpSp>
          <p:nvGrpSpPr>
            <p:cNvPr id="5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28"/>
          <p:cNvGrpSpPr/>
          <p:nvPr/>
        </p:nvGrpSpPr>
        <p:grpSpPr>
          <a:xfrm>
            <a:off x="3831921" y="2743200"/>
            <a:ext cx="4149229" cy="492801"/>
            <a:chOff x="1371600" y="3488709"/>
            <a:chExt cx="3733800" cy="492801"/>
          </a:xfrm>
        </p:grpSpPr>
        <p:sp>
          <p:nvSpPr>
            <p:cNvPr id="30" name="Rectangle 29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109123" y="3488709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447800" y="3581400"/>
              <a:ext cx="1336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unchanged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92933" y="3553241"/>
              <a:ext cx="10124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changed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09455" y="3564909"/>
              <a:ext cx="1394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unchanged 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824062" y="1801504"/>
            <a:ext cx="2760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P2 takes internal step or </a:t>
            </a:r>
          </a:p>
          <a:p>
            <a:r>
              <a:rPr lang="en-US" sz="2000" dirty="0"/>
              <a:t>reads a shared variable</a:t>
            </a:r>
          </a:p>
        </p:txBody>
      </p:sp>
      <p:grpSp>
        <p:nvGrpSpPr>
          <p:cNvPr id="7" name="Group 36"/>
          <p:cNvGrpSpPr/>
          <p:nvPr/>
        </p:nvGrpSpPr>
        <p:grpSpPr>
          <a:xfrm>
            <a:off x="3608963" y="3220429"/>
            <a:ext cx="1150108" cy="1893332"/>
            <a:chOff x="381000" y="2057400"/>
            <a:chExt cx="1150108" cy="1893332"/>
          </a:xfrm>
        </p:grpSpPr>
        <p:cxnSp>
          <p:nvCxnSpPr>
            <p:cNvPr id="38" name="Straight Arrow Connector 37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P1</a:t>
              </a:r>
            </a:p>
          </p:txBody>
        </p:sp>
        <p:grpSp>
          <p:nvGrpSpPr>
            <p:cNvPr id="8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229310" y="5225111"/>
            <a:ext cx="6140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These two executions are identical from P1’s perspective,</a:t>
            </a:r>
          </a:p>
          <a:p>
            <a:r>
              <a:rPr lang="en-US" sz="2000" dirty="0"/>
              <a:t>So these two decisions must be the same!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1285758" y="3086100"/>
            <a:ext cx="779177" cy="1980883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261760" y="4167095"/>
            <a:ext cx="1347203" cy="86492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4284811" y="2001559"/>
            <a:ext cx="457510" cy="703541"/>
          </a:xfrm>
          <a:prstGeom prst="straightConnector1">
            <a:avLst/>
          </a:prstGeom>
          <a:ln w="444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57044" y="4206534"/>
            <a:ext cx="1799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Contradiction ! </a:t>
            </a:r>
          </a:p>
        </p:txBody>
      </p:sp>
      <p:sp>
        <p:nvSpPr>
          <p:cNvPr id="70" name="Oval 69"/>
          <p:cNvSpPr/>
          <p:nvPr/>
        </p:nvSpPr>
        <p:spPr>
          <a:xfrm>
            <a:off x="7600150" y="375894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7447750" y="3987547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19150" y="3911347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752550" y="3987547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828750" y="3911347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</a:t>
            </a:r>
          </a:p>
        </p:txBody>
      </p:sp>
      <p:grpSp>
        <p:nvGrpSpPr>
          <p:cNvPr id="15" name="Group 78"/>
          <p:cNvGrpSpPr/>
          <p:nvPr/>
        </p:nvGrpSpPr>
        <p:grpSpPr>
          <a:xfrm>
            <a:off x="7295350" y="4292347"/>
            <a:ext cx="304800" cy="369332"/>
            <a:chOff x="5334000" y="3200400"/>
            <a:chExt cx="304800" cy="369332"/>
          </a:xfrm>
        </p:grpSpPr>
        <p:sp>
          <p:nvSpPr>
            <p:cNvPr id="76" name="Oval 75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25" name="Group 81"/>
          <p:cNvGrpSpPr/>
          <p:nvPr/>
        </p:nvGrpSpPr>
        <p:grpSpPr>
          <a:xfrm>
            <a:off x="7828750" y="4292347"/>
            <a:ext cx="304800" cy="369332"/>
            <a:chOff x="5334000" y="3200400"/>
            <a:chExt cx="304800" cy="369332"/>
          </a:xfrm>
        </p:grpSpPr>
        <p:sp>
          <p:nvSpPr>
            <p:cNvPr id="79" name="Oval 78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81" name="Isosceles Triangle 80"/>
          <p:cNvSpPr/>
          <p:nvPr/>
        </p:nvSpPr>
        <p:spPr>
          <a:xfrm>
            <a:off x="6685750" y="4597147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Isosceles Triangle 81"/>
          <p:cNvSpPr/>
          <p:nvPr/>
        </p:nvSpPr>
        <p:spPr>
          <a:xfrm>
            <a:off x="7981150" y="4597147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89"/>
          <p:cNvGrpSpPr/>
          <p:nvPr/>
        </p:nvGrpSpPr>
        <p:grpSpPr>
          <a:xfrm>
            <a:off x="6685750" y="5359147"/>
            <a:ext cx="1143000" cy="826532"/>
            <a:chOff x="1066800" y="5029200"/>
            <a:chExt cx="1143000" cy="826532"/>
          </a:xfrm>
        </p:grpSpPr>
        <p:sp>
          <p:nvSpPr>
            <p:cNvPr id="84" name="Left Brace 83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 0’s</a:t>
              </a:r>
            </a:p>
          </p:txBody>
        </p:sp>
      </p:grpSp>
      <p:grpSp>
        <p:nvGrpSpPr>
          <p:cNvPr id="29" name="Group 90"/>
          <p:cNvGrpSpPr/>
          <p:nvPr/>
        </p:nvGrpSpPr>
        <p:grpSpPr>
          <a:xfrm>
            <a:off x="7981150" y="5359147"/>
            <a:ext cx="1066800" cy="826532"/>
            <a:chOff x="1066800" y="5029200"/>
            <a:chExt cx="1143000" cy="826532"/>
          </a:xfrm>
        </p:grpSpPr>
        <p:sp>
          <p:nvSpPr>
            <p:cNvPr id="87" name="Left Brace 86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 1’s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7600150" y="3377947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0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232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6" grpId="0"/>
      <p:bldP spid="51" grpId="0"/>
      <p:bldP spid="56" grpId="0"/>
      <p:bldP spid="70" grpId="0" animBg="1"/>
      <p:bldP spid="72" grpId="0"/>
      <p:bldP spid="74" grpId="0"/>
      <p:bldP spid="81" grpId="0" animBg="1"/>
      <p:bldP spid="82" grpId="0" animBg="1"/>
      <p:bldP spid="8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2971800"/>
            <a:ext cx="9076225" cy="301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Classical coordination problem: Elect a unique node as a leader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Exchange messages to find out which nodes are in network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Output the decision using the variable status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Requirements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Eventually every node sets status to either leader or follower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Only one node sets status to leader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00459" y="1627793"/>
            <a:ext cx="1870633" cy="1132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30480" y="2194102"/>
            <a:ext cx="89077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44367" y="1722178"/>
            <a:ext cx="134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 in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89536" y="162779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nat</a:t>
            </a:r>
            <a:r>
              <a:rPr lang="en-US" dirty="0"/>
              <a:t> id := </a:t>
            </a:r>
            <a:r>
              <a:rPr lang="en-US" dirty="0" err="1"/>
              <a:t>myID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400459" y="1155868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NetworkNode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57800" y="1981200"/>
            <a:ext cx="8017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36141" y="16195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out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57800" y="2438400"/>
            <a:ext cx="8017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4000" y="2438400"/>
            <a:ext cx="344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{unknown, leader, follower}  status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10612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Leader Election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Asynchronous network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Channel models directed network link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there is a channel/link between nodes m and n, then synchronization on this channel allows m to send a message to 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Key challenge compared to the synchronous case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There is no notion of a global round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Synchronous solution strategy relies on “executing protocol for k rounds implies that message has traveled k hops”, does not work!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Assume: Processes are connected in a unidirectional ring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Protocols for general topologies exist, but are more complex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95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90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Sample Asynchronous Ring Network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0236" y="3276600"/>
            <a:ext cx="8991600" cy="2865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Each process has a unique identifier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 process does not know the size of the ring (number of processes)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Execution model is asynchronous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No failures: each process executes its protocol faithfully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3" name="Group 20"/>
          <p:cNvGrpSpPr/>
          <p:nvPr/>
        </p:nvGrpSpPr>
        <p:grpSpPr>
          <a:xfrm>
            <a:off x="2091025" y="1519092"/>
            <a:ext cx="533400" cy="440323"/>
            <a:chOff x="6858000" y="1998077"/>
            <a:chExt cx="533400" cy="440323"/>
          </a:xfrm>
        </p:grpSpPr>
        <p:sp>
          <p:nvSpPr>
            <p:cNvPr id="22" name="TextBox 21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2624425" y="1722551"/>
            <a:ext cx="1472102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48345" y="1943851"/>
            <a:ext cx="0" cy="8171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4054460" y="1498143"/>
            <a:ext cx="533400" cy="440323"/>
            <a:chOff x="6858000" y="1998077"/>
            <a:chExt cx="533400" cy="440323"/>
          </a:xfrm>
        </p:grpSpPr>
        <p:sp>
          <p:nvSpPr>
            <p:cNvPr id="30" name="TextBox 29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>
            <a:off x="4587860" y="1701602"/>
            <a:ext cx="1472102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5"/>
          <p:cNvGrpSpPr/>
          <p:nvPr/>
        </p:nvGrpSpPr>
        <p:grpSpPr>
          <a:xfrm>
            <a:off x="6048663" y="1503528"/>
            <a:ext cx="533400" cy="440323"/>
            <a:chOff x="6858000" y="1998077"/>
            <a:chExt cx="533400" cy="440323"/>
          </a:xfrm>
        </p:grpSpPr>
        <p:sp>
          <p:nvSpPr>
            <p:cNvPr id="37" name="TextBox 36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9"/>
          <p:cNvGrpSpPr/>
          <p:nvPr/>
        </p:nvGrpSpPr>
        <p:grpSpPr>
          <a:xfrm>
            <a:off x="6081645" y="2760974"/>
            <a:ext cx="534561" cy="440323"/>
            <a:chOff x="6858000" y="1998077"/>
            <a:chExt cx="534561" cy="440323"/>
          </a:xfrm>
        </p:grpSpPr>
        <p:sp>
          <p:nvSpPr>
            <p:cNvPr id="41" name="TextBox 40"/>
            <p:cNvSpPr txBox="1"/>
            <p:nvPr/>
          </p:nvSpPr>
          <p:spPr>
            <a:xfrm>
              <a:off x="6973857" y="20335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/>
          <p:nvPr/>
        </p:nvCxnSpPr>
        <p:spPr>
          <a:xfrm>
            <a:off x="4609543" y="2981135"/>
            <a:ext cx="1472102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4"/>
          <p:cNvGrpSpPr/>
          <p:nvPr/>
        </p:nvGrpSpPr>
        <p:grpSpPr>
          <a:xfrm>
            <a:off x="4096527" y="2760974"/>
            <a:ext cx="533400" cy="440323"/>
            <a:chOff x="6858000" y="1998077"/>
            <a:chExt cx="533400" cy="440323"/>
          </a:xfrm>
        </p:grpSpPr>
        <p:sp>
          <p:nvSpPr>
            <p:cNvPr id="46" name="TextBox 45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2624425" y="2981135"/>
            <a:ext cx="1472102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48"/>
          <p:cNvGrpSpPr/>
          <p:nvPr/>
        </p:nvGrpSpPr>
        <p:grpSpPr>
          <a:xfrm>
            <a:off x="2091025" y="2796469"/>
            <a:ext cx="533400" cy="440323"/>
            <a:chOff x="6858000" y="1998077"/>
            <a:chExt cx="533400" cy="440323"/>
          </a:xfrm>
        </p:grpSpPr>
        <p:sp>
          <p:nvSpPr>
            <p:cNvPr id="50" name="TextBox 49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Arrow Connector 51"/>
          <p:cNvCxnSpPr>
            <a:stCxn id="23" idx="4"/>
            <a:endCxn id="51" idx="0"/>
          </p:cNvCxnSpPr>
          <p:nvPr/>
        </p:nvCxnSpPr>
        <p:spPr>
          <a:xfrm>
            <a:off x="2357725" y="1959415"/>
            <a:ext cx="0" cy="837054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98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4241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4267200"/>
            <a:ext cx="7620000" cy="76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latin typeface="Comic Sans MS" pitchFamily="66" charset="0"/>
              </a:rPr>
              <a:t>Sequence of messages on output channel is an arbitrary merge of sequences of values on the two input channels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162800" y="2514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39000" y="21336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out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352800" y="19050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16002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queue(</a:t>
            </a:r>
            <a:r>
              <a:rPr lang="en-US" sz="1600" dirty="0" err="1"/>
              <a:t>msg</a:t>
            </a:r>
            <a:r>
              <a:rPr lang="en-US" sz="1600" dirty="0"/>
              <a:t>) x1 := null; x2 := null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600" y="20574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A1: ~Full(x1)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Enqueue</a:t>
            </a:r>
            <a:r>
              <a:rPr lang="en-US" sz="1600" dirty="0"/>
              <a:t>(in1, x1)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384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38400" y="28956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57600" y="2514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A2: ~Full(x2)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Enqueue</a:t>
            </a:r>
            <a:r>
              <a:rPr lang="en-US" sz="1600" dirty="0"/>
              <a:t>(in2, x2)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29718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B1: ~Empty(x1)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</a:t>
            </a:r>
            <a:r>
              <a:rPr lang="en-US" sz="1600" dirty="0" err="1"/>
              <a:t>Dequeue</a:t>
            </a:r>
            <a:r>
              <a:rPr lang="en-US" sz="1600" dirty="0"/>
              <a:t>(x1)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7600" y="3429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B2: ~Empty(x2)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</a:t>
            </a:r>
            <a:r>
              <a:rPr lang="en-US" sz="1600" dirty="0" err="1"/>
              <a:t>Dequeue</a:t>
            </a:r>
            <a:r>
              <a:rPr lang="en-US" sz="1600" dirty="0"/>
              <a:t>(x2)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4" grpId="0"/>
      <p:bldP spid="18" grpId="0"/>
      <p:bldP spid="24" grpId="0"/>
      <p:bldP spid="25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Execution in a Ring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552375"/>
            <a:ext cx="8991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One step in the execution of the system is either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 step local to one process, or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 communication step that transfers the message at front of the output queue y of a process to back of the input queue x of its right neighbor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01480" y="1502904"/>
            <a:ext cx="4724400" cy="2076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431501" y="2630206"/>
            <a:ext cx="89077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58704" y="2158282"/>
            <a:ext cx="95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 in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025880" y="2640069"/>
            <a:ext cx="8017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31418" y="219862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out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74580" y="1712075"/>
            <a:ext cx="285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aseline="-25000" dirty="0"/>
              <a:t>i</a:t>
            </a:r>
            <a:r>
              <a:rPr lang="en-US" sz="2000" dirty="0"/>
              <a:t>: </a:t>
            </a:r>
            <a:r>
              <a:rPr lang="en-US" sz="2000" dirty="0" err="1"/>
              <a:t>Enqueue</a:t>
            </a:r>
            <a:r>
              <a:rPr lang="en-US" sz="2000" dirty="0"/>
              <a:t>(</a:t>
            </a:r>
            <a:r>
              <a:rPr lang="en-US" sz="2000" dirty="0" err="1"/>
              <a:t>in,x</a:t>
            </a:r>
            <a:r>
              <a:rPr lang="en-US" sz="2000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53880" y="2455403"/>
            <a:ext cx="95859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queue 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59080" y="2455403"/>
            <a:ext cx="95859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queue 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07672" y="3074878"/>
            <a:ext cx="3945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</a:t>
            </a:r>
            <a:r>
              <a:rPr lang="en-US" sz="2000" baseline="-25000" dirty="0" err="1"/>
              <a:t>o</a:t>
            </a:r>
            <a:r>
              <a:rPr lang="en-US" sz="2000" dirty="0"/>
              <a:t>: ~Empty(y) </a:t>
            </a:r>
            <a:r>
              <a:rPr lang="en-US" sz="2000" dirty="0">
                <a:sym typeface="Wingdings" panose="05000000000000000000" pitchFamily="2" charset="2"/>
              </a:rPr>
              <a:t> out := </a:t>
            </a:r>
            <a:r>
              <a:rPr lang="en-US" sz="2000" dirty="0" err="1">
                <a:sym typeface="Wingdings" panose="05000000000000000000" pitchFamily="2" charset="2"/>
              </a:rPr>
              <a:t>De</a:t>
            </a:r>
            <a:r>
              <a:rPr lang="en-US" sz="2000" dirty="0" err="1"/>
              <a:t>queue</a:t>
            </a:r>
            <a:r>
              <a:rPr lang="en-US" sz="2000" dirty="0"/>
              <a:t>(y)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0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719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18" grpId="0"/>
      <p:bldP spid="19" grpId="0" animBg="1"/>
      <p:bldP spid="20" grpId="0" animBg="1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Adopting Synchronous Algorithm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990600"/>
            <a:ext cx="9120116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Set variable id to </a:t>
            </a:r>
            <a:r>
              <a:rPr lang="en-US" sz="2000" dirty="0" err="1">
                <a:latin typeface="Comic Sans MS" pitchFamily="66" charset="0"/>
              </a:rPr>
              <a:t>MyID</a:t>
            </a:r>
            <a:r>
              <a:rPr lang="en-US" sz="2000" dirty="0">
                <a:latin typeface="Comic Sans MS" pitchFamily="66" charset="0"/>
              </a:rPr>
              <a:t>, and initialize output queue y to contain id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Local step/task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Remove a value v from queue x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v &gt; id, then change id to v, and </a:t>
            </a:r>
            <a:r>
              <a:rPr lang="en-US" sz="2000" dirty="0" err="1">
                <a:latin typeface="Comic Sans MS" pitchFamily="66" charset="0"/>
              </a:rPr>
              <a:t>enqueue</a:t>
            </a:r>
            <a:r>
              <a:rPr lang="en-US" sz="2000" dirty="0">
                <a:latin typeface="Comic Sans MS" pitchFamily="66" charset="0"/>
              </a:rPr>
              <a:t> this value in queue 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When should a process stop and decide?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v equals id !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This would imply that the value has traversed the entire ring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What is an upper bound on the number of messages exchanged?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Quadratic, O(N</a:t>
            </a:r>
            <a:r>
              <a:rPr lang="en-US" sz="2000" baseline="30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), where N is number of processes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2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6682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Improved Algorithm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219200"/>
            <a:ext cx="9120116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Set variable id to </a:t>
            </a:r>
            <a:r>
              <a:rPr lang="en-US" sz="2000" dirty="0" err="1">
                <a:latin typeface="Comic Sans MS" pitchFamily="66" charset="0"/>
              </a:rPr>
              <a:t>MyID</a:t>
            </a:r>
            <a:r>
              <a:rPr lang="en-US" sz="2000" dirty="0">
                <a:latin typeface="Comic Sans MS" pitchFamily="66" charset="0"/>
              </a:rPr>
              <a:t>, and initialize output queue y to contain id, which will be communicated to right neighbor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When you receive a value from left neighbor, store it in state variable id1, and also relay it right neighbor (add it to output queue)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Receive another value from left neighbor, call it id2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id = your value, id1 = left neighbor, id2 = left-left neighbor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If id1 is the max of these three values, set id to id1, and repeat the above steps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Continue to next phase as active, but with different identifier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If not, then decide to be a follower: continue as a passive participant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Does  not generate any new messages, just transmits messages in input queue to output queue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05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6746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Execution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06882" y="2780545"/>
            <a:ext cx="4525181" cy="1738649"/>
            <a:chOff x="2206882" y="2780545"/>
            <a:chExt cx="4525181" cy="1738649"/>
          </a:xfrm>
        </p:grpSpPr>
        <p:grpSp>
          <p:nvGrpSpPr>
            <p:cNvPr id="4" name="Group 20"/>
            <p:cNvGrpSpPr/>
            <p:nvPr/>
          </p:nvGrpSpPr>
          <p:grpSpPr>
            <a:xfrm>
              <a:off x="2206882" y="2801494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>
              <a:off x="2740282" y="300495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464202" y="3226253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28"/>
            <p:cNvGrpSpPr/>
            <p:nvPr/>
          </p:nvGrpSpPr>
          <p:grpSpPr>
            <a:xfrm>
              <a:off x="4170317" y="2780545"/>
              <a:ext cx="533400" cy="440323"/>
              <a:chOff x="6858000" y="1998077"/>
              <a:chExt cx="533400" cy="44032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4703717" y="2984004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35"/>
            <p:cNvGrpSpPr/>
            <p:nvPr/>
          </p:nvGrpSpPr>
          <p:grpSpPr>
            <a:xfrm>
              <a:off x="6164520" y="2785930"/>
              <a:ext cx="533400" cy="440323"/>
              <a:chOff x="6858000" y="1998077"/>
              <a:chExt cx="533400" cy="44032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39"/>
            <p:cNvGrpSpPr/>
            <p:nvPr/>
          </p:nvGrpSpPr>
          <p:grpSpPr>
            <a:xfrm>
              <a:off x="6197502" y="4043376"/>
              <a:ext cx="534561" cy="440323"/>
              <a:chOff x="6858000" y="1998077"/>
              <a:chExt cx="534561" cy="44032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973857" y="203357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4725400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4"/>
            <p:cNvGrpSpPr/>
            <p:nvPr/>
          </p:nvGrpSpPr>
          <p:grpSpPr>
            <a:xfrm>
              <a:off x="4212384" y="4043376"/>
              <a:ext cx="533400" cy="440323"/>
              <a:chOff x="6858000" y="1998077"/>
              <a:chExt cx="533400" cy="4403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2740282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2206882" y="4078871"/>
              <a:ext cx="533400" cy="440323"/>
              <a:chOff x="6858000" y="1998077"/>
              <a:chExt cx="533400" cy="4403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/>
            <p:cNvCxnSpPr>
              <a:stCxn id="23" idx="4"/>
              <a:endCxn id="51" idx="0"/>
            </p:cNvCxnSpPr>
            <p:nvPr/>
          </p:nvCxnSpPr>
          <p:spPr>
            <a:xfrm>
              <a:off x="2473582" y="3241817"/>
              <a:ext cx="0" cy="837054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"/>
          <p:cNvGrpSpPr/>
          <p:nvPr/>
        </p:nvGrpSpPr>
        <p:grpSpPr>
          <a:xfrm>
            <a:off x="2172831" y="2269867"/>
            <a:ext cx="4594248" cy="369332"/>
            <a:chOff x="2172831" y="2269867"/>
            <a:chExt cx="4594248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2172831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id=3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06052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id=8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75250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id=7</a:t>
              </a:r>
            </a:p>
          </p:txBody>
        </p:sp>
      </p:grpSp>
      <p:grpSp>
        <p:nvGrpSpPr>
          <p:cNvPr id="12" name="Group 54"/>
          <p:cNvGrpSpPr/>
          <p:nvPr/>
        </p:nvGrpSpPr>
        <p:grpSpPr>
          <a:xfrm>
            <a:off x="2156179" y="4800600"/>
            <a:ext cx="4711267" cy="369332"/>
            <a:chOff x="2172831" y="2269867"/>
            <a:chExt cx="4711267" cy="369332"/>
          </a:xfrm>
        </p:grpSpPr>
        <p:sp>
          <p:nvSpPr>
            <p:cNvPr id="56" name="TextBox 55"/>
            <p:cNvSpPr txBox="1"/>
            <p:nvPr/>
          </p:nvSpPr>
          <p:spPr>
            <a:xfrm>
              <a:off x="2172831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id=5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106052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id=1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id=10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506757" y="261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638800" y="26033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552559" y="3634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906641" y="43246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971800" y="4324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08542" y="3291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grpSp>
        <p:nvGrpSpPr>
          <p:cNvPr id="13" name="Group 64"/>
          <p:cNvGrpSpPr/>
          <p:nvPr/>
        </p:nvGrpSpPr>
        <p:grpSpPr>
          <a:xfrm>
            <a:off x="2172831" y="1869828"/>
            <a:ext cx="4711267" cy="369332"/>
            <a:chOff x="2172831" y="2269867"/>
            <a:chExt cx="4711267" cy="369332"/>
          </a:xfrm>
        </p:grpSpPr>
        <p:sp>
          <p:nvSpPr>
            <p:cNvPr id="66" name="TextBox 65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id1=5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id1=3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id1=8</a:t>
              </a:r>
            </a:p>
          </p:txBody>
        </p:sp>
      </p:grpSp>
      <p:grpSp>
        <p:nvGrpSpPr>
          <p:cNvPr id="14" name="Group 68"/>
          <p:cNvGrpSpPr/>
          <p:nvPr/>
        </p:nvGrpSpPr>
        <p:grpSpPr>
          <a:xfrm>
            <a:off x="2156179" y="5172207"/>
            <a:ext cx="4711267" cy="369332"/>
            <a:chOff x="2172831" y="2269867"/>
            <a:chExt cx="4711267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id1=1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06052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id1=10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id1=7</a:t>
              </a: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855553" y="261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906641" y="26033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552559" y="3241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89643" y="4324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87348" y="43246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008542" y="3745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15" name="Group 78"/>
          <p:cNvGrpSpPr/>
          <p:nvPr/>
        </p:nvGrpSpPr>
        <p:grpSpPr>
          <a:xfrm>
            <a:off x="2172831" y="1432342"/>
            <a:ext cx="4711267" cy="369332"/>
            <a:chOff x="2172831" y="2269867"/>
            <a:chExt cx="4711267" cy="369332"/>
          </a:xfrm>
        </p:grpSpPr>
        <p:sp>
          <p:nvSpPr>
            <p:cNvPr id="80" name="TextBox 79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id2=1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id2=5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id2=3</a:t>
              </a:r>
            </a:p>
          </p:txBody>
        </p:sp>
      </p:grpSp>
      <p:grpSp>
        <p:nvGrpSpPr>
          <p:cNvPr id="16" name="Group 82"/>
          <p:cNvGrpSpPr/>
          <p:nvPr/>
        </p:nvGrpSpPr>
        <p:grpSpPr>
          <a:xfrm>
            <a:off x="2156179" y="5541539"/>
            <a:ext cx="4711267" cy="369332"/>
            <a:chOff x="2172831" y="2269867"/>
            <a:chExt cx="4711267" cy="369332"/>
          </a:xfrm>
        </p:grpSpPr>
        <p:sp>
          <p:nvSpPr>
            <p:cNvPr id="84" name="TextBox 83"/>
            <p:cNvSpPr txBox="1"/>
            <p:nvPr/>
          </p:nvSpPr>
          <p:spPr>
            <a:xfrm>
              <a:off x="2172831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id2=10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id2=7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id2=8</a:t>
              </a:r>
            </a:p>
          </p:txBody>
        </p:sp>
      </p:grpSp>
      <p:sp>
        <p:nvSpPr>
          <p:cNvPr id="5" name="5-Point Star 4"/>
          <p:cNvSpPr/>
          <p:nvPr/>
        </p:nvSpPr>
        <p:spPr>
          <a:xfrm>
            <a:off x="2999582" y="1962161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/>
          <p:cNvSpPr/>
          <p:nvPr/>
        </p:nvSpPr>
        <p:spPr>
          <a:xfrm>
            <a:off x="7010400" y="1929895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/>
          <p:cNvSpPr/>
          <p:nvPr/>
        </p:nvSpPr>
        <p:spPr>
          <a:xfrm>
            <a:off x="4975396" y="5264540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94"/>
          <p:cNvGrpSpPr/>
          <p:nvPr/>
        </p:nvGrpSpPr>
        <p:grpSpPr>
          <a:xfrm>
            <a:off x="6934200" y="5257800"/>
            <a:ext cx="152400" cy="228600"/>
            <a:chOff x="7086600" y="4114800"/>
            <a:chExt cx="152400" cy="228600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95"/>
          <p:cNvGrpSpPr/>
          <p:nvPr/>
        </p:nvGrpSpPr>
        <p:grpSpPr>
          <a:xfrm>
            <a:off x="4876800" y="1905000"/>
            <a:ext cx="152400" cy="228600"/>
            <a:chOff x="7086600" y="4114800"/>
            <a:chExt cx="152400" cy="228600"/>
          </a:xfrm>
        </p:grpSpPr>
        <p:cxnSp>
          <p:nvCxnSpPr>
            <p:cNvPr id="97" name="Straight Connector 96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8"/>
          <p:cNvGrpSpPr/>
          <p:nvPr/>
        </p:nvGrpSpPr>
        <p:grpSpPr>
          <a:xfrm>
            <a:off x="2895600" y="5257800"/>
            <a:ext cx="152400" cy="228600"/>
            <a:chOff x="7086600" y="4114800"/>
            <a:chExt cx="152400" cy="228600"/>
          </a:xfrm>
        </p:grpSpPr>
        <p:cxnSp>
          <p:nvCxnSpPr>
            <p:cNvPr id="100" name="Straight Connector 99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07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0213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73" grpId="0"/>
      <p:bldP spid="74" grpId="0"/>
      <p:bldP spid="75" grpId="0"/>
      <p:bldP spid="76" grpId="0"/>
      <p:bldP spid="77" grpId="0"/>
      <p:bldP spid="78" grpId="0"/>
      <p:bldP spid="5" grpId="0" animBg="1"/>
      <p:bldP spid="87" grpId="0" animBg="1"/>
      <p:bldP spid="8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Execution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4587" y="2741824"/>
            <a:ext cx="4525181" cy="1738649"/>
            <a:chOff x="2206882" y="2780545"/>
            <a:chExt cx="4525181" cy="1738649"/>
          </a:xfrm>
        </p:grpSpPr>
        <p:grpSp>
          <p:nvGrpSpPr>
            <p:cNvPr id="4" name="Group 20"/>
            <p:cNvGrpSpPr/>
            <p:nvPr/>
          </p:nvGrpSpPr>
          <p:grpSpPr>
            <a:xfrm>
              <a:off x="2206882" y="2801494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>
              <a:off x="2740282" y="300495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464202" y="3226253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28"/>
            <p:cNvGrpSpPr/>
            <p:nvPr/>
          </p:nvGrpSpPr>
          <p:grpSpPr>
            <a:xfrm>
              <a:off x="4170317" y="2780545"/>
              <a:ext cx="533400" cy="440323"/>
              <a:chOff x="6858000" y="1998077"/>
              <a:chExt cx="533400" cy="44032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4703717" y="2984004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35"/>
            <p:cNvGrpSpPr/>
            <p:nvPr/>
          </p:nvGrpSpPr>
          <p:grpSpPr>
            <a:xfrm>
              <a:off x="6164520" y="2785930"/>
              <a:ext cx="533400" cy="440323"/>
              <a:chOff x="6858000" y="1998077"/>
              <a:chExt cx="533400" cy="44032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39"/>
            <p:cNvGrpSpPr/>
            <p:nvPr/>
          </p:nvGrpSpPr>
          <p:grpSpPr>
            <a:xfrm>
              <a:off x="6197502" y="4043376"/>
              <a:ext cx="534561" cy="440323"/>
              <a:chOff x="6858000" y="1998077"/>
              <a:chExt cx="534561" cy="44032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973857" y="203357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4725400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4"/>
            <p:cNvGrpSpPr/>
            <p:nvPr/>
          </p:nvGrpSpPr>
          <p:grpSpPr>
            <a:xfrm>
              <a:off x="4212384" y="4043376"/>
              <a:ext cx="533400" cy="440323"/>
              <a:chOff x="6858000" y="1998077"/>
              <a:chExt cx="533400" cy="4403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2740282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2206882" y="4078871"/>
              <a:ext cx="533400" cy="440323"/>
              <a:chOff x="6858000" y="1998077"/>
              <a:chExt cx="533400" cy="4403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/>
            <p:cNvCxnSpPr>
              <a:stCxn id="23" idx="4"/>
              <a:endCxn id="51" idx="0"/>
            </p:cNvCxnSpPr>
            <p:nvPr/>
          </p:nvCxnSpPr>
          <p:spPr>
            <a:xfrm>
              <a:off x="2473582" y="3241817"/>
              <a:ext cx="0" cy="837054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"/>
          <p:cNvGrpSpPr/>
          <p:nvPr/>
        </p:nvGrpSpPr>
        <p:grpSpPr>
          <a:xfrm>
            <a:off x="880536" y="2231146"/>
            <a:ext cx="4594248" cy="369332"/>
            <a:chOff x="2172831" y="2269867"/>
            <a:chExt cx="4594248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2172831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id=5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75250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id=8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797105" y="476187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id=10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14462" y="2574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346505" y="2564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260264" y="35960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14346" y="4285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679505" y="42859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16247" y="3252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grpSp>
        <p:nvGrpSpPr>
          <p:cNvPr id="12" name="Group 64"/>
          <p:cNvGrpSpPr/>
          <p:nvPr/>
        </p:nvGrpSpPr>
        <p:grpSpPr>
          <a:xfrm>
            <a:off x="880536" y="1831107"/>
            <a:ext cx="4711267" cy="369332"/>
            <a:chOff x="2172831" y="2269867"/>
            <a:chExt cx="4711267" cy="369332"/>
          </a:xfrm>
        </p:grpSpPr>
        <p:sp>
          <p:nvSpPr>
            <p:cNvPr id="66" name="TextBox 65"/>
            <p:cNvSpPr txBox="1"/>
            <p:nvPr/>
          </p:nvSpPr>
          <p:spPr>
            <a:xfrm>
              <a:off x="2172831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id1=10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id1=5</a:t>
              </a:r>
            </a:p>
          </p:txBody>
        </p:sp>
      </p:grpSp>
      <p:grpSp>
        <p:nvGrpSpPr>
          <p:cNvPr id="13" name="Group 68"/>
          <p:cNvGrpSpPr/>
          <p:nvPr/>
        </p:nvGrpSpPr>
        <p:grpSpPr>
          <a:xfrm>
            <a:off x="863884" y="5133486"/>
            <a:ext cx="4200752" cy="369332"/>
            <a:chOff x="2172831" y="2269867"/>
            <a:chExt cx="4200752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2172831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id1=8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188852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563258" y="25749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614346" y="25646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60264" y="3203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497348" y="4285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395053" y="4285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16247" y="3706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grpSp>
        <p:nvGrpSpPr>
          <p:cNvPr id="14" name="Group 78"/>
          <p:cNvGrpSpPr/>
          <p:nvPr/>
        </p:nvGrpSpPr>
        <p:grpSpPr>
          <a:xfrm>
            <a:off x="880536" y="1393621"/>
            <a:ext cx="4828286" cy="369332"/>
            <a:chOff x="2172831" y="2269867"/>
            <a:chExt cx="4828286" cy="369332"/>
          </a:xfrm>
        </p:grpSpPr>
        <p:sp>
          <p:nvSpPr>
            <p:cNvPr id="80" name="TextBox 79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id2=8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75250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id2=10</a:t>
              </a:r>
            </a:p>
          </p:txBody>
        </p:sp>
      </p:grpSp>
      <p:grpSp>
        <p:nvGrpSpPr>
          <p:cNvPr id="15" name="Group 82"/>
          <p:cNvGrpSpPr/>
          <p:nvPr/>
        </p:nvGrpSpPr>
        <p:grpSpPr>
          <a:xfrm>
            <a:off x="863884" y="5502818"/>
            <a:ext cx="4187150" cy="369332"/>
            <a:chOff x="2172831" y="2269867"/>
            <a:chExt cx="4187150" cy="369332"/>
          </a:xfrm>
        </p:grpSpPr>
        <p:sp>
          <p:nvSpPr>
            <p:cNvPr id="84" name="TextBox 83"/>
            <p:cNvSpPr txBox="1"/>
            <p:nvPr/>
          </p:nvSpPr>
          <p:spPr>
            <a:xfrm>
              <a:off x="2172831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id2=5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75250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" name="5-Point Star 4"/>
          <p:cNvSpPr/>
          <p:nvPr/>
        </p:nvSpPr>
        <p:spPr>
          <a:xfrm>
            <a:off x="1707287" y="1923440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05"/>
          <p:cNvGrpSpPr/>
          <p:nvPr/>
        </p:nvGrpSpPr>
        <p:grpSpPr>
          <a:xfrm>
            <a:off x="6096000" y="2862975"/>
            <a:ext cx="2541902" cy="1586249"/>
            <a:chOff x="6096000" y="2862975"/>
            <a:chExt cx="2541902" cy="1586249"/>
          </a:xfrm>
        </p:grpSpPr>
        <p:grpSp>
          <p:nvGrpSpPr>
            <p:cNvPr id="17" name="Group 89"/>
            <p:cNvGrpSpPr/>
            <p:nvPr/>
          </p:nvGrpSpPr>
          <p:grpSpPr>
            <a:xfrm>
              <a:off x="6096000" y="2883924"/>
              <a:ext cx="578467" cy="440323"/>
              <a:chOff x="6812933" y="1998077"/>
              <a:chExt cx="578467" cy="440323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6812933" y="200975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3  5</a:t>
                </a: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>
              <a:off x="6674467" y="308738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endCxn id="105" idx="7"/>
            </p:cNvCxnSpPr>
            <p:nvPr/>
          </p:nvCxnSpPr>
          <p:spPr>
            <a:xfrm flipH="1">
              <a:off x="7602366" y="3308683"/>
              <a:ext cx="768836" cy="76470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92"/>
            <p:cNvGrpSpPr/>
            <p:nvPr/>
          </p:nvGrpSpPr>
          <p:grpSpPr>
            <a:xfrm>
              <a:off x="8077200" y="2862975"/>
              <a:ext cx="560702" cy="440323"/>
              <a:chOff x="6830698" y="1998077"/>
              <a:chExt cx="560702" cy="440323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6830698" y="2030702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7  8</a:t>
                </a:r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97"/>
            <p:cNvGrpSpPr/>
            <p:nvPr/>
          </p:nvGrpSpPr>
          <p:grpSpPr>
            <a:xfrm>
              <a:off x="7010400" y="4008901"/>
              <a:ext cx="685799" cy="440323"/>
              <a:chOff x="6812933" y="1998077"/>
              <a:chExt cx="685799" cy="440323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6812933" y="2027776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1  10</a:t>
                </a: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857999" y="1998077"/>
                <a:ext cx="640733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1" name="Straight Arrow Connector 100"/>
            <p:cNvCxnSpPr>
              <a:stCxn id="113" idx="4"/>
            </p:cNvCxnSpPr>
            <p:nvPr/>
          </p:nvCxnSpPr>
          <p:spPr>
            <a:xfrm>
              <a:off x="6407767" y="3324247"/>
              <a:ext cx="647700" cy="79114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94"/>
            <p:cNvGrpSpPr/>
            <p:nvPr/>
          </p:nvGrpSpPr>
          <p:grpSpPr>
            <a:xfrm>
              <a:off x="7086600" y="4114800"/>
              <a:ext cx="152400" cy="228600"/>
              <a:chOff x="6934200" y="1600200"/>
              <a:chExt cx="152400" cy="228600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95"/>
            <p:cNvGrpSpPr/>
            <p:nvPr/>
          </p:nvGrpSpPr>
          <p:grpSpPr>
            <a:xfrm>
              <a:off x="6172200" y="2971800"/>
              <a:ext cx="152400" cy="228600"/>
              <a:chOff x="6934200" y="1600200"/>
              <a:chExt cx="1524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99"/>
            <p:cNvGrpSpPr/>
            <p:nvPr/>
          </p:nvGrpSpPr>
          <p:grpSpPr>
            <a:xfrm>
              <a:off x="8153400" y="2971800"/>
              <a:ext cx="152400" cy="228600"/>
              <a:chOff x="6934200" y="1600200"/>
              <a:chExt cx="152400" cy="22860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108"/>
          <p:cNvGrpSpPr/>
          <p:nvPr/>
        </p:nvGrpSpPr>
        <p:grpSpPr>
          <a:xfrm>
            <a:off x="3505200" y="5181600"/>
            <a:ext cx="152400" cy="228600"/>
            <a:chOff x="7086600" y="4114800"/>
            <a:chExt cx="152400" cy="228600"/>
          </a:xfrm>
        </p:grpSpPr>
        <p:cxnSp>
          <p:nvCxnSpPr>
            <p:cNvPr id="114" name="Straight Connector 113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15"/>
          <p:cNvGrpSpPr/>
          <p:nvPr/>
        </p:nvGrpSpPr>
        <p:grpSpPr>
          <a:xfrm>
            <a:off x="5638800" y="1905000"/>
            <a:ext cx="152400" cy="228600"/>
            <a:chOff x="7086600" y="4114800"/>
            <a:chExt cx="152400" cy="228600"/>
          </a:xfrm>
        </p:grpSpPr>
        <p:cxnSp>
          <p:nvCxnSpPr>
            <p:cNvPr id="117" name="Straight Connector 116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10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7828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0" grpId="0"/>
      <p:bldP spid="61" grpId="0"/>
      <p:bldP spid="62" grpId="0"/>
      <p:bldP spid="63" grpId="0"/>
      <p:bldP spid="64" grpId="0"/>
      <p:bldP spid="73" grpId="0"/>
      <p:bldP spid="74" grpId="0"/>
      <p:bldP spid="75" grpId="0"/>
      <p:bldP spid="76" grpId="0"/>
      <p:bldP spid="77" grpId="0"/>
      <p:bldP spid="78" grpId="0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Execution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4587" y="2741824"/>
            <a:ext cx="4525181" cy="1738649"/>
            <a:chOff x="2206882" y="2780545"/>
            <a:chExt cx="4525181" cy="1738649"/>
          </a:xfrm>
        </p:grpSpPr>
        <p:grpSp>
          <p:nvGrpSpPr>
            <p:cNvPr id="4" name="Group 20"/>
            <p:cNvGrpSpPr/>
            <p:nvPr/>
          </p:nvGrpSpPr>
          <p:grpSpPr>
            <a:xfrm>
              <a:off x="2206882" y="2801494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>
              <a:off x="2740282" y="300495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464202" y="3226253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28"/>
            <p:cNvGrpSpPr/>
            <p:nvPr/>
          </p:nvGrpSpPr>
          <p:grpSpPr>
            <a:xfrm>
              <a:off x="4170317" y="2780545"/>
              <a:ext cx="533400" cy="440323"/>
              <a:chOff x="6858000" y="1998077"/>
              <a:chExt cx="533400" cy="44032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4703717" y="2984004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35"/>
            <p:cNvGrpSpPr/>
            <p:nvPr/>
          </p:nvGrpSpPr>
          <p:grpSpPr>
            <a:xfrm>
              <a:off x="6164520" y="2785930"/>
              <a:ext cx="533400" cy="440323"/>
              <a:chOff x="6858000" y="1998077"/>
              <a:chExt cx="533400" cy="44032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39"/>
            <p:cNvGrpSpPr/>
            <p:nvPr/>
          </p:nvGrpSpPr>
          <p:grpSpPr>
            <a:xfrm>
              <a:off x="6197502" y="4043376"/>
              <a:ext cx="534561" cy="440323"/>
              <a:chOff x="6858000" y="1998077"/>
              <a:chExt cx="534561" cy="44032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973857" y="203357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4725400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44"/>
            <p:cNvGrpSpPr/>
            <p:nvPr/>
          </p:nvGrpSpPr>
          <p:grpSpPr>
            <a:xfrm>
              <a:off x="4212384" y="4043376"/>
              <a:ext cx="533400" cy="440323"/>
              <a:chOff x="6858000" y="1998077"/>
              <a:chExt cx="533400" cy="4403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2740282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2206882" y="4078871"/>
              <a:ext cx="533400" cy="440323"/>
              <a:chOff x="6858000" y="1998077"/>
              <a:chExt cx="533400" cy="4403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/>
            <p:cNvCxnSpPr>
              <a:stCxn id="23" idx="4"/>
              <a:endCxn id="51" idx="0"/>
            </p:cNvCxnSpPr>
            <p:nvPr/>
          </p:nvCxnSpPr>
          <p:spPr>
            <a:xfrm>
              <a:off x="2473582" y="3241817"/>
              <a:ext cx="0" cy="837054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826863" y="223114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260264" y="34114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55925" y="42661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71184" y="34114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77585" y="25295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791609" y="25781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059470" y="42958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06410" y="5033745"/>
            <a:ext cx="7841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first message from left neighbor equals id, stop and become the leader!</a:t>
            </a:r>
          </a:p>
        </p:txBody>
      </p:sp>
      <p:grpSp>
        <p:nvGrpSpPr>
          <p:cNvPr id="10" name="Group 82"/>
          <p:cNvGrpSpPr/>
          <p:nvPr/>
        </p:nvGrpSpPr>
        <p:grpSpPr>
          <a:xfrm>
            <a:off x="7086600" y="3124200"/>
            <a:ext cx="838199" cy="914400"/>
            <a:chOff x="6019800" y="838200"/>
            <a:chExt cx="838199" cy="914400"/>
          </a:xfrm>
        </p:grpSpPr>
        <p:sp>
          <p:nvSpPr>
            <p:cNvPr id="81" name="Arc 80"/>
            <p:cNvSpPr/>
            <p:nvPr/>
          </p:nvSpPr>
          <p:spPr>
            <a:xfrm>
              <a:off x="6172200" y="83820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89"/>
            <p:cNvGrpSpPr/>
            <p:nvPr/>
          </p:nvGrpSpPr>
          <p:grpSpPr>
            <a:xfrm>
              <a:off x="6019800" y="1240149"/>
              <a:ext cx="838199" cy="440323"/>
              <a:chOff x="6812933" y="1998077"/>
              <a:chExt cx="838199" cy="440323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6812933" y="200975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3  5 10</a:t>
                </a: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857999" y="1998077"/>
                <a:ext cx="793133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94"/>
            <p:cNvGrpSpPr/>
            <p:nvPr/>
          </p:nvGrpSpPr>
          <p:grpSpPr>
            <a:xfrm>
              <a:off x="6324600" y="1295400"/>
              <a:ext cx="152400" cy="228600"/>
              <a:chOff x="6934200" y="1600200"/>
              <a:chExt cx="152400" cy="22860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5"/>
            <p:cNvGrpSpPr/>
            <p:nvPr/>
          </p:nvGrpSpPr>
          <p:grpSpPr>
            <a:xfrm>
              <a:off x="6096000" y="1328025"/>
              <a:ext cx="152400" cy="228600"/>
              <a:chOff x="6934200" y="1600200"/>
              <a:chExt cx="152400" cy="22860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2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0815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/>
      <p:bldP spid="63" grpId="0"/>
      <p:bldP spid="64" grpId="0"/>
      <p:bldP spid="73" grpId="0"/>
      <p:bldP spid="74" grpId="0"/>
      <p:bldP spid="76" grpId="0"/>
      <p:bldP spid="8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Algorithm Properties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38200"/>
            <a:ext cx="9120116" cy="5280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Actual execution proceeds asynchronously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Messages are processed at arbitrary times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Different processes may be executing different “phases”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The process that becomes leader does not have highest (original) identifier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 each phase, each process sends only 2 messages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Among processes active during a phase, if a process continues to next phase as active, then its left neighbor cannot stay active (why?)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At least one and at most half processes continue to next phase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Construct scenarios for these two extremes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For a ring of N processes, at most (log N) phases, so a total of  O(N log N) messages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Matching lower bound: Cannot solve leader election in a ring while exchanging fewer messages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4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Unreliable FIFO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4191000"/>
            <a:ext cx="8382000" cy="685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>
                <a:latin typeface="Comic Sans MS" pitchFamily="66" charset="0"/>
              </a:rPr>
              <a:t>Models a link that may lose messages and/or duplicate messages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37643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49272" y="2427596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799" y="192037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29400" y="1995437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out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queue(</a:t>
            </a:r>
            <a:r>
              <a:rPr lang="en-US" sz="1600" dirty="0" err="1"/>
              <a:t>msg</a:t>
            </a:r>
            <a:r>
              <a:rPr lang="en-US" sz="1600" dirty="0"/>
              <a:t>) x := null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A:  </a:t>
            </a:r>
            <a:r>
              <a:rPr lang="en-US" sz="1600" dirty="0" err="1"/>
              <a:t>Enqueue</a:t>
            </a:r>
            <a:r>
              <a:rPr lang="en-US" sz="1600" dirty="0"/>
              <a:t>(in, x)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3300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B1: ~Empty(x)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</a:t>
            </a:r>
            <a:r>
              <a:rPr lang="en-US" sz="1600" dirty="0" err="1"/>
              <a:t>Dequeue</a:t>
            </a:r>
            <a:r>
              <a:rPr lang="en-US" sz="1600" dirty="0"/>
              <a:t>( x)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2613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B2: ~Empty(x)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Dequeue</a:t>
            </a:r>
            <a:r>
              <a:rPr lang="en-US" sz="1600" dirty="0"/>
              <a:t>(x)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2943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B3: ~Empty(x)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Front(x)</a:t>
            </a:r>
          </a:p>
        </p:txBody>
      </p:sp>
      <p:sp>
        <p:nvSpPr>
          <p:cNvPr id="30" name="Content Placeholder 3"/>
          <p:cNvSpPr txBox="1">
            <a:spLocks/>
          </p:cNvSpPr>
          <p:nvPr/>
        </p:nvSpPr>
        <p:spPr>
          <a:xfrm>
            <a:off x="304800" y="5125302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How to implement a reliable FIFO link using unreliable ones?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7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Reliable Transmission Problem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552375"/>
            <a:ext cx="8991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Design Asynchronous processes S and R so that the sequence of messages received on the channel in coincides with the sequence of messages delivered on the channel out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301480" y="1502904"/>
            <a:ext cx="4724400" cy="2076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16" idx="1"/>
          </p:cNvCxnSpPr>
          <p:nvPr/>
        </p:nvCxnSpPr>
        <p:spPr>
          <a:xfrm flipV="1">
            <a:off x="1371600" y="2563248"/>
            <a:ext cx="1066800" cy="275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19200" y="2133600"/>
            <a:ext cx="95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 in</a:t>
            </a:r>
          </a:p>
        </p:txBody>
      </p:sp>
      <p:cxnSp>
        <p:nvCxnSpPr>
          <p:cNvPr id="30" name="Straight Arrow Connector 29"/>
          <p:cNvCxnSpPr>
            <a:stCxn id="26" idx="3"/>
          </p:cNvCxnSpPr>
          <p:nvPr/>
        </p:nvCxnSpPr>
        <p:spPr>
          <a:xfrm>
            <a:off x="6918720" y="2639448"/>
            <a:ext cx="908860" cy="62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31418" y="219862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out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62400" y="2133600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UnrelFIFO1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05200" y="1905000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2400" y="2743200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UnrelFIFO2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38400" y="1828800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867400" y="1905000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0200" y="2286000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505200" y="2362200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10200" y="2971800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505200" y="2971800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10200" y="19050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05200" y="3048000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10200" y="29718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72200" y="24384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667000" y="24384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19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719135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Alternating Bit Protocol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-36394" y="908713"/>
            <a:ext cx="9120116" cy="5280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How can the sender S be sure that receiver R got a copy of the message in presence of message losses?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S must repeatedly send a message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R must send back an acknowledgement, and do so repeatedly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How can the receiver R distinguish between a duplicated/repeated copy and a fresh message?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Each message must be tagged with “extra” bits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Alternating bit protocol: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Key insight: Tagging each message as well as acknowledgement with a single bit suffices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Both S and R keep a local tag bit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the tag of incoming message matches with the local tag, message is considered “fresh”, and local tag is toggled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2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3886200"/>
            <a:ext cx="7620000" cy="76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latin typeface="Comic Sans MS" pitchFamily="66" charset="0"/>
              </a:rPr>
              <a:t>At every step exactly one of the four tasks executes, provided its guard condition holds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209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828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800" y="1447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29400" y="18288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out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queue(</a:t>
            </a:r>
            <a:r>
              <a:rPr lang="en-US" sz="1600" dirty="0" err="1"/>
              <a:t>msg</a:t>
            </a:r>
            <a:r>
              <a:rPr lang="en-US" sz="1600" dirty="0"/>
              <a:t>) x1 := null; x2 := null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A1: ~Full(x1)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Enqueue</a:t>
            </a:r>
            <a:r>
              <a:rPr lang="en-US" sz="1600" dirty="0"/>
              <a:t>(in1, x1)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28800" y="2971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2590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A2: ~Full(x2)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Enqueue</a:t>
            </a:r>
            <a:r>
              <a:rPr lang="en-US" sz="1600" dirty="0"/>
              <a:t>(in2, x2)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B1: ~Empty(x1)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</a:t>
            </a:r>
            <a:r>
              <a:rPr lang="en-US" sz="1600" dirty="0" err="1"/>
              <a:t>Dequeue</a:t>
            </a:r>
            <a:r>
              <a:rPr lang="en-US" sz="1600" dirty="0"/>
              <a:t>(x1)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B2: ~Empty(x2)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out := </a:t>
            </a:r>
            <a:r>
              <a:rPr lang="en-US" sz="1600" dirty="0" err="1"/>
              <a:t>Dequeue</a:t>
            </a:r>
            <a:r>
              <a:rPr lang="en-US" sz="1600" dirty="0"/>
              <a:t>(x2)</a:t>
            </a: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609600" y="4876800"/>
            <a:ext cx="79248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>
                <a:latin typeface="Comic Sans MS" pitchFamily="66" charset="0"/>
              </a:rPr>
              <a:t>Sample Execution: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([],[]) – in1?5 -&gt; ([5], []) – in2?0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-&gt; ([5],[0]) – out!0 -&gt; ([5],[])        – in1?6 -&gt; ([5,6],[]) – in2?3 -&gt; ([5,6],[3]) – out!5 -&gt; ([6],[3]) 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Sender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37643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981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08327" y="1473978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in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29400" y="1995437"/>
            <a:ext cx="1360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</a:t>
            </a:r>
            <a:r>
              <a:rPr lang="en-US" sz="1600" dirty="0" err="1"/>
              <a:t>msg</a:t>
            </a:r>
            <a:r>
              <a:rPr lang="en-US" sz="1600" dirty="0"/>
              <a:t>, </a:t>
            </a:r>
            <a:r>
              <a:rPr lang="en-US" sz="1600" dirty="0" err="1"/>
              <a:t>bool</a:t>
            </a:r>
            <a:r>
              <a:rPr lang="en-US" sz="1600" dirty="0"/>
              <a:t>) x1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3003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queue(</a:t>
            </a:r>
            <a:r>
              <a:rPr lang="en-US" sz="1600" dirty="0" err="1"/>
              <a:t>msg</a:t>
            </a:r>
            <a:r>
              <a:rPr lang="en-US" sz="1600" dirty="0"/>
              <a:t>) x := null; </a:t>
            </a:r>
            <a:r>
              <a:rPr lang="en-US" sz="1600" dirty="0" err="1"/>
              <a:t>bool</a:t>
            </a:r>
            <a:r>
              <a:rPr lang="en-US" sz="1600" dirty="0"/>
              <a:t> tag :=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A:  </a:t>
            </a:r>
            <a:r>
              <a:rPr lang="en-US" sz="1600" dirty="0" err="1"/>
              <a:t>Enqueue</a:t>
            </a:r>
            <a:r>
              <a:rPr lang="en-US" sz="1600" dirty="0"/>
              <a:t>(in, x)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3125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B: ~Empty(x)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x1 := (Front(x), tag)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01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C: if [ x2 == tag &amp; ~Empty(x) ]</a:t>
            </a:r>
          </a:p>
          <a:p>
            <a:r>
              <a:rPr lang="en-US" sz="1600" dirty="0"/>
              <a:t>     then { tag := ~tag; </a:t>
            </a:r>
            <a:r>
              <a:rPr lang="en-US" sz="1600" dirty="0" err="1"/>
              <a:t>Dequeue</a:t>
            </a:r>
            <a:r>
              <a:rPr lang="en-US" sz="1600" dirty="0"/>
              <a:t>(x) 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828800" y="3124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08327" y="2616978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x2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idx="1"/>
          </p:nvPr>
        </p:nvSpPr>
        <p:spPr>
          <a:xfrm>
            <a:off x="152400" y="3886200"/>
            <a:ext cx="8382000" cy="685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>
                <a:latin typeface="Comic Sans MS" pitchFamily="66" charset="0"/>
              </a:rPr>
              <a:t>Task A: Store incoming messages in queue x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152400" y="44958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B: Transmit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message at front of queue x tagged with local tag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aseline="0" dirty="0">
                <a:latin typeface="Comic Sans MS" pitchFamily="66" charset="0"/>
              </a:rPr>
              <a:t>	Do</a:t>
            </a:r>
            <a:r>
              <a:rPr lang="en-US" sz="2000" dirty="0">
                <a:latin typeface="Comic Sans MS" pitchFamily="66" charset="0"/>
              </a:rPr>
              <a:t> not remove the message: this ensures it is transmitted repeatedly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5334000"/>
            <a:ext cx="8382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C: If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ack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matches tag, then message successfully delivered; so remove it from x, and flip tag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4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8" grpId="0"/>
      <p:bldP spid="24" grpId="0"/>
      <p:bldP spid="25" grpId="0"/>
      <p:bldP spid="22" grpId="0" build="p"/>
      <p:bldP spid="2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Receiver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2438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43000" y="1981200"/>
            <a:ext cx="141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</a:t>
            </a:r>
            <a:r>
              <a:rPr lang="en-US" sz="1600" dirty="0" err="1"/>
              <a:t>msg</a:t>
            </a:r>
            <a:r>
              <a:rPr lang="en-US" sz="1600" dirty="0"/>
              <a:t>, </a:t>
            </a:r>
            <a:r>
              <a:rPr lang="en-US" sz="1600" dirty="0" err="1"/>
              <a:t>bool</a:t>
            </a:r>
            <a:r>
              <a:rPr lang="en-US" sz="1600" dirty="0"/>
              <a:t>)  y1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29400" y="16764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msg</a:t>
            </a:r>
            <a:r>
              <a:rPr lang="en-US" sz="1600" dirty="0"/>
              <a:t> out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3003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queue(</a:t>
            </a:r>
            <a:r>
              <a:rPr lang="en-US" sz="1600" dirty="0" err="1"/>
              <a:t>msg</a:t>
            </a:r>
            <a:r>
              <a:rPr lang="en-US" sz="1600" dirty="0"/>
              <a:t>) y := null; </a:t>
            </a:r>
            <a:r>
              <a:rPr lang="en-US" sz="1600" dirty="0" err="1"/>
              <a:t>bool</a:t>
            </a:r>
            <a:r>
              <a:rPr lang="en-US" sz="1600" dirty="0"/>
              <a:t> tag := 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3107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A:  ~Empty(y) </a:t>
            </a:r>
            <a:r>
              <a:rPr lang="en-US" sz="1600" dirty="0">
                <a:sym typeface="Wingdings" pitchFamily="2" charset="2"/>
              </a:rPr>
              <a:t> out := </a:t>
            </a:r>
            <a:r>
              <a:rPr lang="en-US" sz="1600" dirty="0" err="1">
                <a:sym typeface="Wingdings" pitchFamily="2" charset="2"/>
              </a:rPr>
              <a:t>De</a:t>
            </a:r>
            <a:r>
              <a:rPr lang="en-US" sz="1600" dirty="0" err="1"/>
              <a:t>queue</a:t>
            </a:r>
            <a:r>
              <a:rPr lang="en-US" sz="1600" dirty="0"/>
              <a:t>(y)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1062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B:  y2 ! tag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42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C: if  Second(y1) != tag then</a:t>
            </a:r>
          </a:p>
          <a:p>
            <a:r>
              <a:rPr lang="en-US" sz="1600" dirty="0"/>
              <a:t>     { tag := ~tag; </a:t>
            </a:r>
            <a:r>
              <a:rPr lang="en-US" sz="1600" dirty="0" err="1"/>
              <a:t>Enqueue</a:t>
            </a:r>
            <a:r>
              <a:rPr lang="en-US" sz="1600" dirty="0"/>
              <a:t>(First(y1), y) 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553200" y="3124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32727" y="26169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bool</a:t>
            </a:r>
            <a:r>
              <a:rPr lang="en-US" sz="1600" dirty="0"/>
              <a:t> y2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idx="1"/>
          </p:nvPr>
        </p:nvSpPr>
        <p:spPr>
          <a:xfrm>
            <a:off x="152400" y="3886200"/>
            <a:ext cx="8382000" cy="685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>
                <a:latin typeface="Comic Sans MS" pitchFamily="66" charset="0"/>
              </a:rPr>
              <a:t>Task A: Transmit outgoing messages from queue y to output channel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152400" y="4572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B: Transmit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000" dirty="0">
                <a:latin typeface="Comic Sans MS" pitchFamily="66" charset="0"/>
              </a:rPr>
              <a:t>local tag as 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acknowledgement on channel y2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aseline="0" dirty="0">
                <a:latin typeface="Comic Sans MS" pitchFamily="66" charset="0"/>
              </a:rPr>
              <a:t>	</a:t>
            </a:r>
            <a:r>
              <a:rPr lang="en-US" sz="2000" dirty="0">
                <a:latin typeface="Comic Sans MS" pitchFamily="66" charset="0"/>
              </a:rPr>
              <a:t>Note: Same </a:t>
            </a:r>
            <a:r>
              <a:rPr lang="en-US" sz="2000" dirty="0" err="1">
                <a:latin typeface="Comic Sans MS" pitchFamily="66" charset="0"/>
              </a:rPr>
              <a:t>ack</a:t>
            </a:r>
            <a:r>
              <a:rPr lang="en-US" sz="2000" dirty="0">
                <a:latin typeface="Comic Sans MS" pitchFamily="66" charset="0"/>
              </a:rPr>
              <a:t> is potentially transmitted repeatedly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5410200"/>
            <a:ext cx="8382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C: If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tag of incoming message matches  local tag, then message is new; so add it </a:t>
            </a:r>
            <a:r>
              <a:rPr lang="en-US" sz="2000" dirty="0">
                <a:latin typeface="Comic Sans MS" pitchFamily="66" charset="0"/>
              </a:rPr>
              <a:t>y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and flip tag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6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8" grpId="0"/>
      <p:bldP spid="24" grpId="0"/>
      <p:bldP spid="25" grpId="0"/>
      <p:bldP spid="22" grpId="0" build="p"/>
      <p:bldP spid="2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Sample Execution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3884" y="533400"/>
            <a:ext cx="9120116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Initially S.tag =1 and R.tag=0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Suppose S receives a message m to be delivered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 repeatedly sends (m,1) over unreliable link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Eventually, R gets at least one, maybe multiple, copies of (m,1)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Meanwhile, R is sending 0, possibly multiple times, as acknowledgement, but all these </a:t>
            </a:r>
            <a:r>
              <a:rPr lang="en-US" sz="2000" dirty="0" err="1">
                <a:latin typeface="Comic Sans MS" pitchFamily="66" charset="0"/>
              </a:rPr>
              <a:t>acks</a:t>
            </a:r>
            <a:r>
              <a:rPr lang="en-US" sz="2000" dirty="0">
                <a:latin typeface="Comic Sans MS" pitchFamily="66" charset="0"/>
              </a:rPr>
              <a:t> are simply ignored by 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When R gets (m,1) the first time, it stores m in queue y (and this message will then eventually be transmitted on out), and sets tag to 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Duplicate versions of (m,1) are ignored by 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 repeatedly send the acknowledgment 1 over unreliable link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Eventually, S gets at least one </a:t>
            </a:r>
            <a:r>
              <a:rPr lang="en-US" sz="2000" dirty="0" err="1">
                <a:latin typeface="Comic Sans MS" pitchFamily="66" charset="0"/>
              </a:rPr>
              <a:t>ack</a:t>
            </a:r>
            <a:r>
              <a:rPr lang="en-US" sz="2000" dirty="0">
                <a:latin typeface="Comic Sans MS" pitchFamily="66" charset="0"/>
              </a:rPr>
              <a:t> = 1, and then, it removes m from input queue, and sets its tag to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Duplicate versions of </a:t>
            </a:r>
            <a:r>
              <a:rPr lang="en-US" sz="2000" dirty="0" err="1">
                <a:latin typeface="Comic Sans MS" pitchFamily="66" charset="0"/>
              </a:rPr>
              <a:t>ack</a:t>
            </a:r>
            <a:r>
              <a:rPr lang="en-US" sz="2000" dirty="0">
                <a:latin typeface="Comic Sans MS" pitchFamily="66" charset="0"/>
              </a:rPr>
              <a:t>=1 are ignored by 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Messages received as input are queued up in x, and S will now repeat the whole cycle by sending next message m’ along with tag 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9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Variations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276600"/>
            <a:ext cx="9120116" cy="2819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Suppose unreliable link can lose messages, but is guaranteed not to duplicate a message, can we simplify the protocol?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Suppose unreliable link can also reorder messages (in addition to losing and duplicating messages), how should we modify the protocol to ensure reliable transmission?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2200" y="1143000"/>
            <a:ext cx="4724400" cy="2076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19" idx="1"/>
          </p:cNvCxnSpPr>
          <p:nvPr/>
        </p:nvCxnSpPr>
        <p:spPr>
          <a:xfrm flipV="1">
            <a:off x="1432320" y="2203344"/>
            <a:ext cx="1066800" cy="275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9920" y="1773696"/>
            <a:ext cx="95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 in</a:t>
            </a:r>
          </a:p>
        </p:txBody>
      </p:sp>
      <p:cxnSp>
        <p:nvCxnSpPr>
          <p:cNvPr id="14" name="Straight Arrow Connector 13"/>
          <p:cNvCxnSpPr>
            <a:stCxn id="20" idx="3"/>
          </p:cNvCxnSpPr>
          <p:nvPr/>
        </p:nvCxnSpPr>
        <p:spPr>
          <a:xfrm>
            <a:off x="6979440" y="2279544"/>
            <a:ext cx="908860" cy="62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2138" y="183872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out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23120" y="1773696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UnrelFIFO1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65920" y="1545096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23120" y="2383296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UnrelFIFO2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99120" y="1468896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28120" y="1545096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470920" y="1926096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65920" y="2002296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470920" y="2611896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65920" y="2611896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70920" y="15450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65920" y="2688096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70920" y="26118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32920" y="20784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27720" y="20784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1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What does this process do?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90800" y="25146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400800" y="3429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676400" y="3048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76400" y="2667000"/>
            <a:ext cx="71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</a:t>
            </a:r>
            <a:r>
              <a:rPr lang="en-US" sz="1600" dirty="0"/>
              <a:t> in1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77000" y="3048000"/>
            <a:ext cx="737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</a:t>
            </a:r>
            <a:r>
              <a:rPr lang="en-US" sz="1600" dirty="0"/>
              <a:t> out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590800" y="2819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95600" y="2514600"/>
            <a:ext cx="2468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int+null</a:t>
            </a:r>
            <a:r>
              <a:rPr lang="en-US" sz="1600" dirty="0"/>
              <a:t> x1 := null; x2 := null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95600" y="2895600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A1:  x1 = null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x1 := in1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76400" y="4191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76400" y="3810000"/>
            <a:ext cx="71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</a:t>
            </a:r>
            <a:r>
              <a:rPr lang="en-US" sz="1600" dirty="0"/>
              <a:t> in2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5600" y="3276600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A2:  x2 = null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x2 := in2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95600" y="37338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B: (x1 != null) &amp; (x2 != null)  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</a:p>
          <a:p>
            <a:r>
              <a:rPr lang="en-US" sz="1600" dirty="0"/>
              <a:t>      { out := x1 + x2;</a:t>
            </a:r>
          </a:p>
          <a:p>
            <a:r>
              <a:rPr lang="en-US" sz="1600" dirty="0"/>
              <a:t>         x1 := null; x2 := null }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Definition: Asynchronous Process P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990600"/>
            <a:ext cx="90678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Set I of (typed) input channels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Defines the set of inputs of the form  </a:t>
            </a:r>
            <a:r>
              <a:rPr lang="en-US" sz="2000" dirty="0" err="1">
                <a:latin typeface="Comic Sans MS" pitchFamily="66" charset="0"/>
              </a:rPr>
              <a:t>x?v</a:t>
            </a:r>
            <a:r>
              <a:rPr lang="en-US" sz="2000" dirty="0">
                <a:latin typeface="Comic Sans MS" pitchFamily="66" charset="0"/>
              </a:rPr>
              <a:t>, where x is an input channel and v is a value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Set O of (typed) output channels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Defines the set of outputs of the form  </a:t>
            </a:r>
            <a:r>
              <a:rPr lang="en-US" sz="2000" dirty="0" err="1">
                <a:latin typeface="Comic Sans MS" pitchFamily="66" charset="0"/>
              </a:rPr>
              <a:t>y!v</a:t>
            </a:r>
            <a:r>
              <a:rPr lang="en-US" sz="2000" dirty="0">
                <a:latin typeface="Comic Sans MS" pitchFamily="66" charset="0"/>
              </a:rPr>
              <a:t>, where y is an output channel and v is a value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Set S of (typed) state variables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Defines  the set of states  Q</a:t>
            </a:r>
            <a:r>
              <a:rPr lang="en-US" sz="2000" baseline="-25000" dirty="0">
                <a:latin typeface="Comic Sans MS" pitchFamily="66" charset="0"/>
              </a:rPr>
              <a:t>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aseline="-25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Initialization Init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Defines the set [Init] of initial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4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19953</TotalTime>
  <Words>7605</Words>
  <Application>Microsoft Office PowerPoint</Application>
  <PresentationFormat>On-screen Show (4:3)</PresentationFormat>
  <Paragraphs>1163</Paragraphs>
  <Slides>73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Comic Sans MS</vt:lpstr>
      <vt:lpstr>Symbol</vt:lpstr>
      <vt:lpstr>Wingdings</vt:lpstr>
      <vt:lpstr>Office Theme</vt:lpstr>
      <vt:lpstr>Acrobat Document</vt:lpstr>
      <vt:lpstr> Principles of Cyber-Physical Systems  Chapter 4: Asynchronous Model</vt:lpstr>
      <vt:lpstr>Asynchronous Models</vt:lpstr>
      <vt:lpstr>Example: Asynchronous Buffer</vt:lpstr>
      <vt:lpstr>Example: Asynchronous Buffer</vt:lpstr>
      <vt:lpstr>Example: Asynchronous Increments</vt:lpstr>
      <vt:lpstr>Asynchronous Merge</vt:lpstr>
      <vt:lpstr>Asynchronous Merge</vt:lpstr>
      <vt:lpstr>What does this process do?</vt:lpstr>
      <vt:lpstr>Definition: Asynchronous Process P</vt:lpstr>
      <vt:lpstr>Definition (contd): Asynchronous Process P</vt:lpstr>
      <vt:lpstr>Asynchronous Gates</vt:lpstr>
      <vt:lpstr>Asynchronous NOT Gate as an ESM</vt:lpstr>
      <vt:lpstr>Executing an ESM</vt:lpstr>
      <vt:lpstr>Block Diagrams</vt:lpstr>
      <vt:lpstr>DoubleBuffer</vt:lpstr>
      <vt:lpstr>Composing Buffer1 and Buffer2</vt:lpstr>
      <vt:lpstr>Compiled DoubleBuffer</vt:lpstr>
      <vt:lpstr>Definition of Asynchronous Composition</vt:lpstr>
      <vt:lpstr>Execution Model: Another View</vt:lpstr>
      <vt:lpstr>Asynchronous Merge</vt:lpstr>
      <vt:lpstr>Asynchronous Execution</vt:lpstr>
      <vt:lpstr>Shared Memory Programs</vt:lpstr>
      <vt:lpstr>Shared Memory Processes</vt:lpstr>
      <vt:lpstr>Atomic Registers</vt:lpstr>
      <vt:lpstr>Shared Memory Programs</vt:lpstr>
      <vt:lpstr>Data Races</vt:lpstr>
      <vt:lpstr>Puzzle</vt:lpstr>
      <vt:lpstr>Mutual Exclusion Problem</vt:lpstr>
      <vt:lpstr>Mutual Exclusion Problem</vt:lpstr>
      <vt:lpstr>Mutual Exclusion: First Attempt</vt:lpstr>
      <vt:lpstr>Peterson’s Mutual Exclusion Protocol</vt:lpstr>
      <vt:lpstr>Test&amp;Set Register</vt:lpstr>
      <vt:lpstr>Mutual Exclusion using Test&amp;Set Register</vt:lpstr>
      <vt:lpstr>Another Look at Asynchronous Execution Model</vt:lpstr>
      <vt:lpstr>Fairness Assumption</vt:lpstr>
      <vt:lpstr>Formalizing Fairness</vt:lpstr>
      <vt:lpstr>Weak vs Strong Fairness</vt:lpstr>
      <vt:lpstr>Fairness Assumption</vt:lpstr>
      <vt:lpstr>Requirements under Fairness Assumptions</vt:lpstr>
      <vt:lpstr>Fairness Assumption</vt:lpstr>
      <vt:lpstr>Asynchronous Merge</vt:lpstr>
      <vt:lpstr>Unreliable FIFO</vt:lpstr>
      <vt:lpstr>Fairness Assumptions for Mutual Exclusion Protocol</vt:lpstr>
      <vt:lpstr>Fairness Summary</vt:lpstr>
      <vt:lpstr>Puzzle</vt:lpstr>
      <vt:lpstr>Consensus</vt:lpstr>
      <vt:lpstr>First Attempt at Solving Consensus</vt:lpstr>
      <vt:lpstr>Second Attempt at Solving Consensus</vt:lpstr>
      <vt:lpstr>Solving Consensus</vt:lpstr>
      <vt:lpstr>Consensus using Test&amp;Set Register</vt:lpstr>
      <vt:lpstr>Impossibility of Consensus</vt:lpstr>
      <vt:lpstr>Execution Tree of Transition System T</vt:lpstr>
      <vt:lpstr>Uncommittedness of Initial State</vt:lpstr>
      <vt:lpstr>Existence of Critical Vertices</vt:lpstr>
      <vt:lpstr>Existence of Critical Vertices</vt:lpstr>
      <vt:lpstr>Example Proof: Case 2</vt:lpstr>
      <vt:lpstr>Leader Election</vt:lpstr>
      <vt:lpstr>Asynchronous Leader Election</vt:lpstr>
      <vt:lpstr>Sample Asynchronous Ring Network</vt:lpstr>
      <vt:lpstr>Asynchronous Execution in a Ring</vt:lpstr>
      <vt:lpstr>Adopting Synchronous Algorithm</vt:lpstr>
      <vt:lpstr>Improved Algorithm</vt:lpstr>
      <vt:lpstr>Example Execution</vt:lpstr>
      <vt:lpstr>Example Execution</vt:lpstr>
      <vt:lpstr>Example Execution</vt:lpstr>
      <vt:lpstr>Algorithm Properties</vt:lpstr>
      <vt:lpstr>Unreliable FIFO</vt:lpstr>
      <vt:lpstr>Reliable Transmission Problem</vt:lpstr>
      <vt:lpstr>Alternating Bit Protocol</vt:lpstr>
      <vt:lpstr>ABP Sender</vt:lpstr>
      <vt:lpstr>ABP Receiver</vt:lpstr>
      <vt:lpstr>ABP Sample Execution</vt:lpstr>
      <vt:lpstr>ABP Variations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Balaji Raman</cp:lastModifiedBy>
  <cp:revision>474</cp:revision>
  <dcterms:created xsi:type="dcterms:W3CDTF">2014-01-14T17:55:37Z</dcterms:created>
  <dcterms:modified xsi:type="dcterms:W3CDTF">2022-04-05T04:23:04Z</dcterms:modified>
</cp:coreProperties>
</file>